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258" r:id="rId2"/>
    <p:sldId id="260" r:id="rId3"/>
    <p:sldId id="284" r:id="rId4"/>
    <p:sldId id="301" r:id="rId5"/>
    <p:sldId id="285" r:id="rId6"/>
    <p:sldId id="286" r:id="rId7"/>
    <p:sldId id="287" r:id="rId8"/>
    <p:sldId id="288" r:id="rId9"/>
    <p:sldId id="306" r:id="rId10"/>
    <p:sldId id="294" r:id="rId11"/>
    <p:sldId id="302" r:id="rId12"/>
    <p:sldId id="303" r:id="rId13"/>
    <p:sldId id="304" r:id="rId14"/>
    <p:sldId id="305" r:id="rId15"/>
    <p:sldId id="318" r:id="rId16"/>
    <p:sldId id="315" r:id="rId17"/>
    <p:sldId id="307" r:id="rId18"/>
    <p:sldId id="295" r:id="rId19"/>
    <p:sldId id="297" r:id="rId20"/>
    <p:sldId id="296" r:id="rId21"/>
    <p:sldId id="265" r:id="rId22"/>
    <p:sldId id="274" r:id="rId23"/>
    <p:sldId id="311" r:id="rId24"/>
    <p:sldId id="310" r:id="rId25"/>
    <p:sldId id="270" r:id="rId26"/>
    <p:sldId id="317" r:id="rId27"/>
    <p:sldId id="313" r:id="rId28"/>
    <p:sldId id="314" r:id="rId29"/>
  </p:sldIdLst>
  <p:sldSz cx="12192000" cy="6858000"/>
  <p:notesSz cx="6858000" cy="9144000"/>
  <p:embeddedFontLst>
    <p:embeddedFont>
      <p:font typeface="辰宇落雁體 Thin Monospaced" panose="02000203000000000000" pitchFamily="2" charset="-120"/>
      <p:regular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1E31"/>
    <a:srgbClr val="E7E6E6"/>
    <a:srgbClr val="FFFFFF"/>
    <a:srgbClr val="E6C7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6" autoAdjust="0"/>
  </p:normalViewPr>
  <p:slideViewPr>
    <p:cSldViewPr snapToGrid="0">
      <p:cViewPr varScale="1">
        <p:scale>
          <a:sx n="106" d="100"/>
          <a:sy n="106" d="100"/>
        </p:scale>
        <p:origin x="79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CA8AD-7115-4124-8BAA-647631DCBD8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531C-B045-4C2E-8016-224719A9536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5952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531C-B045-4C2E-8016-224719A9536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1161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https://youtu.be/eXWolYuViGU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531C-B045-4C2E-8016-224719A95361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93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531C-B045-4C2E-8016-224719A95361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812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https://www.youtube.com/watch?v=oigkTOCatHM&amp;ab_channel=TheSchoolofLifeTaipei%E5%8F%B0%E5%8C%97%E4%BA%BA%E7%94%9F%E5%AD%B8%E6%A0%A1</a:t>
            </a:r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531C-B045-4C2E-8016-224719A95361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9400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https://www.youtube.com/watch?v=-4EDhdAHrOg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531C-B045-4C2E-8016-224719A95361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005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2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806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456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745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935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028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910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859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792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324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69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C7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C502F-C51D-44AA-8162-3BC90F66C272}" type="datetimeFigureOut">
              <a:rPr lang="zh-TW" altLang="en-US" smtClean="0"/>
              <a:t>2023/8/22/Tuesday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7387E-325C-444F-B7E9-9EE531E3C0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948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NULL"/><Relationship Id="rId18" Type="http://schemas.openxmlformats.org/officeDocument/2006/relationships/image" Target="../media/image8.png"/><Relationship Id="rId26" Type="http://schemas.openxmlformats.org/officeDocument/2006/relationships/image" Target="../media/image12.png"/><Relationship Id="rId3" Type="http://schemas.openxmlformats.org/officeDocument/2006/relationships/image" Target="../media/image1.png"/><Relationship Id="rId21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5.png"/><Relationship Id="rId17" Type="http://schemas.openxmlformats.org/officeDocument/2006/relationships/image" Target="NULL"/><Relationship Id="rId25" Type="http://schemas.openxmlformats.org/officeDocument/2006/relationships/image" Target="NUL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11" Type="http://schemas.openxmlformats.org/officeDocument/2006/relationships/image" Target="NULL"/><Relationship Id="rId24" Type="http://schemas.openxmlformats.org/officeDocument/2006/relationships/image" Target="../media/image11.png"/><Relationship Id="rId5" Type="http://schemas.openxmlformats.org/officeDocument/2006/relationships/image" Target="../media/image2.png"/><Relationship Id="rId15" Type="http://schemas.openxmlformats.org/officeDocument/2006/relationships/image" Target="NULL"/><Relationship Id="rId23" Type="http://schemas.openxmlformats.org/officeDocument/2006/relationships/image" Target="NULL"/><Relationship Id="rId10" Type="http://schemas.openxmlformats.org/officeDocument/2006/relationships/image" Target="../media/image4.png"/><Relationship Id="rId19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../media/image6.png"/><Relationship Id="rId22" Type="http://schemas.openxmlformats.org/officeDocument/2006/relationships/image" Target="../media/image10.png"/><Relationship Id="rId27" Type="http://schemas.openxmlformats.org/officeDocument/2006/relationships/image" Target="NUL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6" Type="http://schemas.openxmlformats.org/officeDocument/2006/relationships/image" Target="../media/image27.png"/><Relationship Id="rId2" Type="http://schemas.openxmlformats.org/officeDocument/2006/relationships/image" Target="../media/image1.png"/><Relationship Id="rId75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NULL"/><Relationship Id="rId73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12.png"/><Relationship Id="rId77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6" Type="http://schemas.openxmlformats.org/officeDocument/2006/relationships/image" Target="../media/image29.png"/><Relationship Id="rId7" Type="http://schemas.openxmlformats.org/officeDocument/2006/relationships/image" Target="../media/image251.svg"/><Relationship Id="rId2" Type="http://schemas.openxmlformats.org/officeDocument/2006/relationships/image" Target="../media/image1.png"/><Relationship Id="rId75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NULL"/><Relationship Id="rId78" Type="http://schemas.openxmlformats.org/officeDocument/2006/relationships/image" Target="../media/image30.png"/><Relationship Id="rId4" Type="http://schemas.openxmlformats.org/officeDocument/2006/relationships/image" Target="../media/image12.png"/><Relationship Id="rId77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6" Type="http://schemas.openxmlformats.org/officeDocument/2006/relationships/image" Target="../media/image2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75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79" Type="http://schemas.openxmlformats.org/officeDocument/2006/relationships/image" Target="../media/image251.svg"/><Relationship Id="rId5" Type="http://schemas.openxmlformats.org/officeDocument/2006/relationships/image" Target="../media/image12.png"/><Relationship Id="rId78" Type="http://schemas.openxmlformats.org/officeDocument/2006/relationships/image" Target="../media/image30.png"/><Relationship Id="rId4" Type="http://schemas.openxmlformats.org/officeDocument/2006/relationships/image" Target="NULL"/><Relationship Id="rId77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6" Type="http://schemas.openxmlformats.org/officeDocument/2006/relationships/image" Target="../media/image29.png"/><Relationship Id="rId7" Type="http://schemas.openxmlformats.org/officeDocument/2006/relationships/image" Target="../media/image251.svg"/><Relationship Id="rId2" Type="http://schemas.openxmlformats.org/officeDocument/2006/relationships/image" Target="../media/image1.png"/><Relationship Id="rId75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NULL"/><Relationship Id="rId78" Type="http://schemas.openxmlformats.org/officeDocument/2006/relationships/image" Target="../media/image30.png"/><Relationship Id="rId4" Type="http://schemas.openxmlformats.org/officeDocument/2006/relationships/image" Target="../media/image12.png"/><Relationship Id="rId77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6" Type="http://schemas.openxmlformats.org/officeDocument/2006/relationships/image" Target="../media/image29.png"/><Relationship Id="rId7" Type="http://schemas.openxmlformats.org/officeDocument/2006/relationships/image" Target="../media/image251.svg"/><Relationship Id="rId2" Type="http://schemas.openxmlformats.org/officeDocument/2006/relationships/image" Target="../media/image1.png"/><Relationship Id="rId75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NULL"/><Relationship Id="rId78" Type="http://schemas.openxmlformats.org/officeDocument/2006/relationships/image" Target="../media/image30.png"/><Relationship Id="rId4" Type="http://schemas.openxmlformats.org/officeDocument/2006/relationships/image" Target="../media/image12.png"/><Relationship Id="rId77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svg"/><Relationship Id="rId7" Type="http://schemas.openxmlformats.org/officeDocument/2006/relationships/image" Target="../media/image12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microsoft.com/office/2007/relationships/hdphoto" Target="../media/hdphoto1.wdp"/><Relationship Id="rId5" Type="http://schemas.openxmlformats.org/officeDocument/2006/relationships/image" Target="../media/image119.svg"/><Relationship Id="rId10" Type="http://schemas.openxmlformats.org/officeDocument/2006/relationships/image" Target="../media/image29.png"/><Relationship Id="rId4" Type="http://schemas.openxmlformats.org/officeDocument/2006/relationships/image" Target="../media/image31.png"/><Relationship Id="rId9" Type="http://schemas.openxmlformats.org/officeDocument/2006/relationships/image" Target="../media/image123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NULL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image" Target="NULL"/><Relationship Id="rId1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12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5" Type="http://schemas.openxmlformats.org/officeDocument/2006/relationships/image" Target="../media/image39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22.png"/><Relationship Id="rId14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NUL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12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5" Type="http://schemas.openxmlformats.org/officeDocument/2006/relationships/image" Target="../media/image42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22.png"/><Relationship Id="rId1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5.png"/><Relationship Id="rId12" Type="http://schemas.openxmlformats.org/officeDocument/2006/relationships/image" Target="NUL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9.png"/><Relationship Id="rId10" Type="http://schemas.openxmlformats.org/officeDocument/2006/relationships/image" Target="NULL"/><Relationship Id="rId9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1" Type="http://schemas.openxmlformats.org/officeDocument/2006/relationships/image" Target="NULL"/><Relationship Id="rId12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11" Type="http://schemas.openxmlformats.org/officeDocument/2006/relationships/image" Target="NULL"/><Relationship Id="rId10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NULL"/><Relationship Id="rId22" Type="http://schemas.openxmlformats.org/officeDocument/2006/relationships/image" Target="../media/image17.png"/><Relationship Id="rId43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15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15" Type="http://schemas.openxmlformats.org/officeDocument/2006/relationships/image" Target="NULL"/><Relationship Id="rId19" Type="http://schemas.openxmlformats.org/officeDocument/2006/relationships/image" Target="NUL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19" Type="http://schemas.openxmlformats.org/officeDocument/2006/relationships/image" Target="NUL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2" Type="http://schemas.openxmlformats.org/officeDocument/2006/relationships/image" Target="../media/image52.png"/><Relationship Id="rId75" Type="http://schemas.openxmlformats.org/officeDocument/2006/relationships/image" Target="../media/image259.svg"/><Relationship Id="rId1" Type="http://schemas.openxmlformats.org/officeDocument/2006/relationships/slideLayout" Target="../slideLayouts/slideLayout7.xml"/><Relationship Id="rId9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76" Type="http://schemas.openxmlformats.org/officeDocument/2006/relationships/image" Target="../media/image16.png"/><Relationship Id="rId63" Type="http://schemas.openxmlformats.org/officeDocument/2006/relationships/image" Target="../media/image42.svg"/><Relationship Id="rId2" Type="http://schemas.openxmlformats.org/officeDocument/2006/relationships/image" Target="../media/image26.png"/><Relationship Id="rId75" Type="http://schemas.openxmlformats.org/officeDocument/2006/relationships/image" Target="../media/image259.sv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59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59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59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NULL"/><Relationship Id="rId4" Type="http://schemas.openxmlformats.org/officeDocument/2006/relationships/image" Target="../media/image18.png"/><Relationship Id="rId9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12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5" Type="http://schemas.openxmlformats.org/officeDocument/2006/relationships/image" Target="../media/image25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22.png"/><Relationship Id="rId1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116698" y="-87034"/>
            <a:ext cx="12454274" cy="7046766"/>
          </a:xfrm>
          <a:prstGeom prst="rect">
            <a:avLst/>
          </a:prstGeom>
          <a:solidFill>
            <a:srgbClr val="E6C7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747089" y="2641922"/>
            <a:ext cx="8401312" cy="1575246"/>
          </a:xfrm>
          <a:custGeom>
            <a:avLst/>
            <a:gdLst/>
            <a:ahLst/>
            <a:cxnLst/>
            <a:rect l="l" t="t" r="r" b="b"/>
            <a:pathLst>
              <a:path w="12601968" h="2362869">
                <a:moveTo>
                  <a:pt x="0" y="0"/>
                </a:moveTo>
                <a:lnTo>
                  <a:pt x="12601968" y="0"/>
                </a:lnTo>
                <a:lnTo>
                  <a:pt x="12601968" y="2362869"/>
                </a:lnTo>
                <a:lnTo>
                  <a:pt x="0" y="23628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054374" y="2641922"/>
            <a:ext cx="8401312" cy="1575246"/>
          </a:xfrm>
          <a:custGeom>
            <a:avLst/>
            <a:gdLst/>
            <a:ahLst/>
            <a:cxnLst/>
            <a:rect l="l" t="t" r="r" b="b"/>
            <a:pathLst>
              <a:path w="12601968" h="2362869">
                <a:moveTo>
                  <a:pt x="0" y="0"/>
                </a:moveTo>
                <a:lnTo>
                  <a:pt x="12601968" y="0"/>
                </a:lnTo>
                <a:lnTo>
                  <a:pt x="12601968" y="2362869"/>
                </a:lnTo>
                <a:lnTo>
                  <a:pt x="0" y="23628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5400000">
            <a:off x="8618774" y="398625"/>
            <a:ext cx="1359642" cy="1757385"/>
          </a:xfrm>
          <a:custGeom>
            <a:avLst/>
            <a:gdLst/>
            <a:ahLst/>
            <a:cxnLst/>
            <a:rect l="l" t="t" r="r" b="b"/>
            <a:pathLst>
              <a:path w="2039463" h="2636077">
                <a:moveTo>
                  <a:pt x="0" y="0"/>
                </a:moveTo>
                <a:lnTo>
                  <a:pt x="2039463" y="0"/>
                </a:lnTo>
                <a:lnTo>
                  <a:pt x="2039463" y="2636076"/>
                </a:lnTo>
                <a:lnTo>
                  <a:pt x="0" y="263607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300074" flipH="1">
            <a:off x="-268403" y="-480631"/>
            <a:ext cx="3289932" cy="2332861"/>
          </a:xfrm>
          <a:custGeom>
            <a:avLst/>
            <a:gdLst/>
            <a:ahLst/>
            <a:cxnLst/>
            <a:rect l="l" t="t" r="r" b="b"/>
            <a:pathLst>
              <a:path w="4934898" h="3499291">
                <a:moveTo>
                  <a:pt x="4934898" y="0"/>
                </a:moveTo>
                <a:lnTo>
                  <a:pt x="0" y="0"/>
                </a:lnTo>
                <a:lnTo>
                  <a:pt x="0" y="3499292"/>
                </a:lnTo>
                <a:lnTo>
                  <a:pt x="4934898" y="3499292"/>
                </a:lnTo>
                <a:lnTo>
                  <a:pt x="4934898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-236996" y="5288561"/>
            <a:ext cx="2591237" cy="1857543"/>
          </a:xfrm>
          <a:custGeom>
            <a:avLst/>
            <a:gdLst/>
            <a:ahLst/>
            <a:cxnLst/>
            <a:rect l="l" t="t" r="r" b="b"/>
            <a:pathLst>
              <a:path w="3886856" h="2786314">
                <a:moveTo>
                  <a:pt x="0" y="0"/>
                </a:moveTo>
                <a:lnTo>
                  <a:pt x="3886856" y="0"/>
                </a:lnTo>
                <a:lnTo>
                  <a:pt x="3886856" y="2786314"/>
                </a:lnTo>
                <a:lnTo>
                  <a:pt x="0" y="278631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5729304" y="1736050"/>
            <a:ext cx="733392" cy="515208"/>
          </a:xfrm>
          <a:custGeom>
            <a:avLst/>
            <a:gdLst/>
            <a:ahLst/>
            <a:cxnLst/>
            <a:rect l="l" t="t" r="r" b="b"/>
            <a:pathLst>
              <a:path w="1100088" h="772812">
                <a:moveTo>
                  <a:pt x="0" y="0"/>
                </a:moveTo>
                <a:lnTo>
                  <a:pt x="1100088" y="0"/>
                </a:lnTo>
                <a:lnTo>
                  <a:pt x="1100088" y="772812"/>
                </a:lnTo>
                <a:lnTo>
                  <a:pt x="0" y="772812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 rot="-718221">
            <a:off x="562794" y="3707828"/>
            <a:ext cx="1100541" cy="1450395"/>
          </a:xfrm>
          <a:custGeom>
            <a:avLst/>
            <a:gdLst/>
            <a:ahLst/>
            <a:cxnLst/>
            <a:rect l="l" t="t" r="r" b="b"/>
            <a:pathLst>
              <a:path w="1650812" h="2175593">
                <a:moveTo>
                  <a:pt x="0" y="0"/>
                </a:moveTo>
                <a:lnTo>
                  <a:pt x="1650812" y="0"/>
                </a:lnTo>
                <a:lnTo>
                  <a:pt x="1650812" y="2175593"/>
                </a:lnTo>
                <a:lnTo>
                  <a:pt x="0" y="2175593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222463" y="2094427"/>
            <a:ext cx="1228373" cy="915137"/>
          </a:xfrm>
          <a:custGeom>
            <a:avLst/>
            <a:gdLst/>
            <a:ahLst/>
            <a:cxnLst/>
            <a:rect l="l" t="t" r="r" b="b"/>
            <a:pathLst>
              <a:path w="1842559" h="1372706">
                <a:moveTo>
                  <a:pt x="0" y="0"/>
                </a:moveTo>
                <a:lnTo>
                  <a:pt x="1842559" y="0"/>
                </a:lnTo>
                <a:lnTo>
                  <a:pt x="1842559" y="1372706"/>
                </a:lnTo>
                <a:lnTo>
                  <a:pt x="0" y="1372706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xmlns="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0628159" y="605053"/>
            <a:ext cx="1139675" cy="1371600"/>
          </a:xfrm>
          <a:custGeom>
            <a:avLst/>
            <a:gdLst/>
            <a:ahLst/>
            <a:cxnLst/>
            <a:rect l="l" t="t" r="r" b="b"/>
            <a:pathLst>
              <a:path w="1709512" h="2057400">
                <a:moveTo>
                  <a:pt x="0" y="0"/>
                </a:moveTo>
                <a:lnTo>
                  <a:pt x="1709513" y="0"/>
                </a:lnTo>
                <a:lnTo>
                  <a:pt x="170951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20">
              <a:extLst>
                <a:ext uri="{96DAC541-7B7A-43D3-8B79-37D633B846F1}">
                  <asvg:svgBlip xmlns:asvg="http://schemas.microsoft.com/office/drawing/2016/SVG/main" xmlns="" r:embed="rId21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rot="4865435">
            <a:off x="1897038" y="599252"/>
            <a:ext cx="1166246" cy="1723413"/>
          </a:xfrm>
          <a:custGeom>
            <a:avLst/>
            <a:gdLst/>
            <a:ahLst/>
            <a:cxnLst/>
            <a:rect l="l" t="t" r="r" b="b"/>
            <a:pathLst>
              <a:path w="1749369" h="2585120">
                <a:moveTo>
                  <a:pt x="0" y="0"/>
                </a:moveTo>
                <a:lnTo>
                  <a:pt x="1749369" y="0"/>
                </a:lnTo>
                <a:lnTo>
                  <a:pt x="1749369" y="2585121"/>
                </a:lnTo>
                <a:lnTo>
                  <a:pt x="0" y="258512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424774">
            <a:off x="9250854" y="3917974"/>
            <a:ext cx="1194293" cy="3043716"/>
          </a:xfrm>
          <a:custGeom>
            <a:avLst/>
            <a:gdLst/>
            <a:ahLst/>
            <a:cxnLst/>
            <a:rect l="l" t="t" r="r" b="b"/>
            <a:pathLst>
              <a:path w="1791439" h="4565574">
                <a:moveTo>
                  <a:pt x="0" y="0"/>
                </a:moveTo>
                <a:lnTo>
                  <a:pt x="1791439" y="0"/>
                </a:lnTo>
                <a:lnTo>
                  <a:pt x="1791439" y="4565574"/>
                </a:lnTo>
                <a:lnTo>
                  <a:pt x="0" y="4565574"/>
                </a:lnTo>
                <a:lnTo>
                  <a:pt x="0" y="0"/>
                </a:lnTo>
                <a:close/>
              </a:path>
            </a:pathLst>
          </a:custGeom>
          <a:blipFill>
            <a:blip r:embed="rId24"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901792" y="2485033"/>
            <a:ext cx="10388416" cy="14436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433"/>
              </a:lnSpc>
              <a:spcBef>
                <a:spcPct val="0"/>
              </a:spcBef>
            </a:pPr>
            <a:r>
              <a:rPr lang="zh-TW" altLang="en-US" sz="8881" spc="30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伴侶間的情感經營</a:t>
            </a:r>
            <a:endParaRPr lang="en-US" sz="8881" spc="30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9" name="Freeform 19"/>
          <p:cNvSpPr/>
          <p:nvPr/>
        </p:nvSpPr>
        <p:spPr>
          <a:xfrm rot="-2700000">
            <a:off x="10594051" y="5751211"/>
            <a:ext cx="1824298" cy="1245083"/>
          </a:xfrm>
          <a:custGeom>
            <a:avLst/>
            <a:gdLst/>
            <a:ahLst/>
            <a:cxnLst/>
            <a:rect l="l" t="t" r="r" b="b"/>
            <a:pathLst>
              <a:path w="2736447" h="1867625">
                <a:moveTo>
                  <a:pt x="0" y="0"/>
                </a:moveTo>
                <a:lnTo>
                  <a:pt x="2736448" y="0"/>
                </a:lnTo>
                <a:lnTo>
                  <a:pt x="2736448" y="1867625"/>
                </a:lnTo>
                <a:lnTo>
                  <a:pt x="0" y="1867625"/>
                </a:lnTo>
                <a:lnTo>
                  <a:pt x="0" y="0"/>
                </a:lnTo>
                <a:close/>
              </a:path>
            </a:pathLst>
          </a:custGeom>
          <a:blipFill>
            <a:blip r:embed="rId26">
              <a:extLst>
                <a:ext uri="{96DAC541-7B7A-43D3-8B79-37D633B846F1}">
                  <asvg:svgBlip xmlns:asvg="http://schemas.microsoft.com/office/drawing/2016/SVG/main" xmlns="" r:embed="rId27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08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764772" y="567910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成</a:t>
            </a:r>
            <a:r>
              <a:rPr lang="zh-TW" altLang="en-US" sz="6000" spc="181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2236909" y="1728911"/>
            <a:ext cx="3628701" cy="1837605"/>
            <a:chOff x="1803900" y="1755570"/>
            <a:chExt cx="3628701" cy="1837605"/>
          </a:xfrm>
        </p:grpSpPr>
        <p:grpSp>
          <p:nvGrpSpPr>
            <p:cNvPr id="10" name="Group 10"/>
            <p:cNvGrpSpPr/>
            <p:nvPr/>
          </p:nvGrpSpPr>
          <p:grpSpPr>
            <a:xfrm>
              <a:off x="1803900" y="1755570"/>
              <a:ext cx="3628701" cy="1837605"/>
              <a:chOff x="0" y="0"/>
              <a:chExt cx="1433561" cy="983368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254215" y="2546132"/>
              <a:ext cx="2728071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60"/>
                </a:lnSpc>
              </a:pP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2308288" y="2580644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安全型依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6326391" y="1728911"/>
            <a:ext cx="3628701" cy="1837605"/>
            <a:chOff x="5849776" y="1750379"/>
            <a:chExt cx="3628701" cy="1837605"/>
          </a:xfrm>
        </p:grpSpPr>
        <p:grpSp>
          <p:nvGrpSpPr>
            <p:cNvPr id="23" name="Group 10"/>
            <p:cNvGrpSpPr/>
            <p:nvPr/>
          </p:nvGrpSpPr>
          <p:grpSpPr>
            <a:xfrm>
              <a:off x="5849776" y="1750379"/>
              <a:ext cx="3628701" cy="1837605"/>
              <a:chOff x="0" y="0"/>
              <a:chExt cx="1433561" cy="983368"/>
            </a:xfrm>
          </p:grpSpPr>
          <p:sp>
            <p:nvSpPr>
              <p:cNvPr id="26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25" name="TextBox 14"/>
            <p:cNvSpPr txBox="1"/>
            <p:nvPr/>
          </p:nvSpPr>
          <p:spPr>
            <a:xfrm>
              <a:off x="6354164" y="2515293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焦慮型依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2236909" y="4228127"/>
            <a:ext cx="3628701" cy="1837605"/>
            <a:chOff x="1810393" y="4470579"/>
            <a:chExt cx="3628701" cy="1837605"/>
          </a:xfrm>
        </p:grpSpPr>
        <p:grpSp>
          <p:nvGrpSpPr>
            <p:cNvPr id="29" name="Group 10"/>
            <p:cNvGrpSpPr/>
            <p:nvPr/>
          </p:nvGrpSpPr>
          <p:grpSpPr>
            <a:xfrm>
              <a:off x="1810393" y="4470579"/>
              <a:ext cx="3628701" cy="1837605"/>
              <a:chOff x="0" y="0"/>
              <a:chExt cx="1433561" cy="983368"/>
            </a:xfrm>
          </p:grpSpPr>
          <p:sp>
            <p:nvSpPr>
              <p:cNvPr id="32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3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31" name="TextBox 14"/>
            <p:cNvSpPr txBox="1"/>
            <p:nvPr/>
          </p:nvSpPr>
          <p:spPr>
            <a:xfrm>
              <a:off x="2314781" y="5235493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逃避</a:t>
              </a: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6326391" y="4228127"/>
            <a:ext cx="3628701" cy="1837605"/>
            <a:chOff x="5943482" y="4491006"/>
            <a:chExt cx="3628701" cy="1837605"/>
          </a:xfrm>
        </p:grpSpPr>
        <p:grpSp>
          <p:nvGrpSpPr>
            <p:cNvPr id="35" name="Group 10"/>
            <p:cNvGrpSpPr/>
            <p:nvPr/>
          </p:nvGrpSpPr>
          <p:grpSpPr>
            <a:xfrm>
              <a:off x="5943482" y="4491006"/>
              <a:ext cx="3628701" cy="1837605"/>
              <a:chOff x="0" y="0"/>
              <a:chExt cx="1433561" cy="983368"/>
            </a:xfrm>
          </p:grpSpPr>
          <p:sp>
            <p:nvSpPr>
              <p:cNvPr id="38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9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37" name="TextBox 14"/>
            <p:cNvSpPr txBox="1"/>
            <p:nvPr/>
          </p:nvSpPr>
          <p:spPr>
            <a:xfrm>
              <a:off x="6447870" y="5255920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混亂型依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4" name="Freeform 5"/>
          <p:cNvSpPr/>
          <p:nvPr/>
        </p:nvSpPr>
        <p:spPr>
          <a:xfrm rot="10800000">
            <a:off x="150568" y="-205070"/>
            <a:ext cx="2498578" cy="1789883"/>
          </a:xfrm>
          <a:custGeom>
            <a:avLst/>
            <a:gdLst/>
            <a:ahLst/>
            <a:cxnLst/>
            <a:rect l="l" t="t" r="r" b="b"/>
            <a:pathLst>
              <a:path w="1424208" h="972022">
                <a:moveTo>
                  <a:pt x="0" y="0"/>
                </a:moveTo>
                <a:lnTo>
                  <a:pt x="1424208" y="0"/>
                </a:lnTo>
                <a:lnTo>
                  <a:pt x="1424208" y="972022"/>
                </a:lnTo>
                <a:lnTo>
                  <a:pt x="0" y="9720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42"/>
          <p:cNvSpPr/>
          <p:nvPr/>
        </p:nvSpPr>
        <p:spPr>
          <a:xfrm rot="7408262">
            <a:off x="9506225" y="5178146"/>
            <a:ext cx="3686390" cy="1177813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sp>
        <p:nvSpPr>
          <p:cNvPr id="46" name="Freeform 40"/>
          <p:cNvSpPr/>
          <p:nvPr/>
        </p:nvSpPr>
        <p:spPr>
          <a:xfrm>
            <a:off x="4903403" y="4051890"/>
            <a:ext cx="642177" cy="558694"/>
          </a:xfrm>
          <a:custGeom>
            <a:avLst/>
            <a:gdLst/>
            <a:ahLst/>
            <a:cxnLst/>
            <a:rect l="l" t="t" r="r" b="b"/>
            <a:pathLst>
              <a:path w="963265" h="838041">
                <a:moveTo>
                  <a:pt x="0" y="0"/>
                </a:moveTo>
                <a:lnTo>
                  <a:pt x="963265" y="0"/>
                </a:lnTo>
                <a:lnTo>
                  <a:pt x="963265" y="838041"/>
                </a:lnTo>
                <a:lnTo>
                  <a:pt x="0" y="838041"/>
                </a:lnTo>
                <a:lnTo>
                  <a:pt x="0" y="0"/>
                </a:lnTo>
                <a:close/>
              </a:path>
            </a:pathLst>
          </a:custGeom>
          <a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73"/>
                </a:ext>
              </a:extLst>
            </a:blip>
            <a:stretch>
              <a:fillRect/>
            </a:stretch>
          </a:blipFill>
        </p:spPr>
      </p:sp>
      <p:sp>
        <p:nvSpPr>
          <p:cNvPr id="47" name="Freeform 40"/>
          <p:cNvSpPr/>
          <p:nvPr/>
        </p:nvSpPr>
        <p:spPr>
          <a:xfrm>
            <a:off x="9129615" y="4051890"/>
            <a:ext cx="642177" cy="558694"/>
          </a:xfrm>
          <a:custGeom>
            <a:avLst/>
            <a:gdLst/>
            <a:ahLst/>
            <a:cxnLst/>
            <a:rect l="l" t="t" r="r" b="b"/>
            <a:pathLst>
              <a:path w="963265" h="838041">
                <a:moveTo>
                  <a:pt x="0" y="0"/>
                </a:moveTo>
                <a:lnTo>
                  <a:pt x="963265" y="0"/>
                </a:lnTo>
                <a:lnTo>
                  <a:pt x="963265" y="838041"/>
                </a:lnTo>
                <a:lnTo>
                  <a:pt x="0" y="838041"/>
                </a:lnTo>
                <a:lnTo>
                  <a:pt x="0" y="0"/>
                </a:lnTo>
                <a:close/>
              </a:path>
            </a:pathLst>
          </a:custGeom>
          <a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73"/>
                </a:ext>
              </a:extLst>
            </a:blip>
            <a:stretch>
              <a:fillRect/>
            </a:stretch>
          </a:blipFill>
        </p:spPr>
      </p:sp>
      <p:sp>
        <p:nvSpPr>
          <p:cNvPr id="48" name="Freeform 40"/>
          <p:cNvSpPr/>
          <p:nvPr/>
        </p:nvSpPr>
        <p:spPr>
          <a:xfrm>
            <a:off x="9243896" y="1390694"/>
            <a:ext cx="642177" cy="558694"/>
          </a:xfrm>
          <a:custGeom>
            <a:avLst/>
            <a:gdLst/>
            <a:ahLst/>
            <a:cxnLst/>
            <a:rect l="l" t="t" r="r" b="b"/>
            <a:pathLst>
              <a:path w="963265" h="838041">
                <a:moveTo>
                  <a:pt x="0" y="0"/>
                </a:moveTo>
                <a:lnTo>
                  <a:pt x="963265" y="0"/>
                </a:lnTo>
                <a:lnTo>
                  <a:pt x="963265" y="838041"/>
                </a:lnTo>
                <a:lnTo>
                  <a:pt x="0" y="838041"/>
                </a:lnTo>
                <a:lnTo>
                  <a:pt x="0" y="0"/>
                </a:lnTo>
                <a:close/>
              </a:path>
            </a:pathLst>
          </a:custGeom>
          <a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73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群組 18"/>
          <p:cNvGrpSpPr/>
          <p:nvPr/>
        </p:nvGrpSpPr>
        <p:grpSpPr>
          <a:xfrm>
            <a:off x="5050530" y="3278851"/>
            <a:ext cx="3140282" cy="626625"/>
            <a:chOff x="4558492" y="3219045"/>
            <a:chExt cx="3140282" cy="626625"/>
          </a:xfrm>
        </p:grpSpPr>
        <p:sp>
          <p:nvSpPr>
            <p:cNvPr id="49" name="Freeform 12"/>
            <p:cNvSpPr/>
            <p:nvPr/>
          </p:nvSpPr>
          <p:spPr>
            <a:xfrm>
              <a:off x="4644189" y="3219045"/>
              <a:ext cx="2970206" cy="626625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50" name="TextBox 14"/>
            <p:cNvSpPr txBox="1"/>
            <p:nvPr/>
          </p:nvSpPr>
          <p:spPr>
            <a:xfrm>
              <a:off x="4558492" y="3474174"/>
              <a:ext cx="3140282" cy="34394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不安全型依</a:t>
              </a:r>
              <a:r>
                <a:rPr lang="zh-TW" altLang="en-US" sz="40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925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764772" y="567910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成</a:t>
            </a:r>
            <a:r>
              <a:rPr lang="zh-TW" altLang="en-US" sz="6000" spc="181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2236909" y="1728911"/>
            <a:ext cx="3628701" cy="1837605"/>
            <a:chOff x="1803900" y="1755570"/>
            <a:chExt cx="3628701" cy="1837605"/>
          </a:xfrm>
        </p:grpSpPr>
        <p:grpSp>
          <p:nvGrpSpPr>
            <p:cNvPr id="10" name="Group 10"/>
            <p:cNvGrpSpPr/>
            <p:nvPr/>
          </p:nvGrpSpPr>
          <p:grpSpPr>
            <a:xfrm>
              <a:off x="1803900" y="1755570"/>
              <a:ext cx="3628701" cy="1837605"/>
              <a:chOff x="0" y="0"/>
              <a:chExt cx="1433561" cy="983368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254215" y="2546132"/>
              <a:ext cx="2728071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60"/>
                </a:lnSpc>
              </a:pP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2308288" y="2580644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安全型依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4" name="Freeform 5"/>
          <p:cNvSpPr/>
          <p:nvPr/>
        </p:nvSpPr>
        <p:spPr>
          <a:xfrm rot="10800000">
            <a:off x="150568" y="-205070"/>
            <a:ext cx="2498578" cy="1789883"/>
          </a:xfrm>
          <a:custGeom>
            <a:avLst/>
            <a:gdLst/>
            <a:ahLst/>
            <a:cxnLst/>
            <a:rect l="l" t="t" r="r" b="b"/>
            <a:pathLst>
              <a:path w="1424208" h="972022">
                <a:moveTo>
                  <a:pt x="0" y="0"/>
                </a:moveTo>
                <a:lnTo>
                  <a:pt x="1424208" y="0"/>
                </a:lnTo>
                <a:lnTo>
                  <a:pt x="1424208" y="972022"/>
                </a:lnTo>
                <a:lnTo>
                  <a:pt x="0" y="9720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42"/>
          <p:cNvSpPr/>
          <p:nvPr/>
        </p:nvSpPr>
        <p:spPr>
          <a:xfrm rot="7408262">
            <a:off x="9506225" y="5178146"/>
            <a:ext cx="3686390" cy="1177813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群組 17"/>
          <p:cNvGrpSpPr/>
          <p:nvPr/>
        </p:nvGrpSpPr>
        <p:grpSpPr>
          <a:xfrm>
            <a:off x="4964820" y="2668533"/>
            <a:ext cx="7485439" cy="3939540"/>
            <a:chOff x="4964820" y="2668533"/>
            <a:chExt cx="7485439" cy="3939540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4" y="2861762"/>
              <a:ext cx="5562808" cy="554611"/>
            </a:xfrm>
            <a:prstGeom prst="rect">
              <a:avLst/>
            </a:prstGeom>
          </p:spPr>
        </p:pic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3" y="4385546"/>
              <a:ext cx="4172772" cy="554611"/>
            </a:xfrm>
            <a:prstGeom prst="rect">
              <a:avLst/>
            </a:prstGeom>
          </p:spPr>
        </p:pic>
        <p:pic>
          <p:nvPicPr>
            <p:cNvPr id="43" name="圖片 42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2" y="5147438"/>
              <a:ext cx="7138945" cy="554611"/>
            </a:xfrm>
            <a:prstGeom prst="rect">
              <a:avLst/>
            </a:prstGeom>
          </p:spPr>
        </p:pic>
        <p:pic>
          <p:nvPicPr>
            <p:cNvPr id="44" name="圖片 43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1" y="5909330"/>
              <a:ext cx="5562811" cy="554611"/>
            </a:xfrm>
            <a:prstGeom prst="rect">
              <a:avLst/>
            </a:prstGeom>
          </p:spPr>
        </p:pic>
        <p:pic>
          <p:nvPicPr>
            <p:cNvPr id="45" name="圖片 44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0" y="3623654"/>
              <a:ext cx="2615075" cy="554611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175164" y="2668533"/>
              <a:ext cx="7275095" cy="39395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中性、正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向的看待</a:t>
              </a: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自己</a:t>
              </a:r>
              <a:endParaRPr lang="en-US" altLang="zh-TW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情緒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穩定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願意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嘗試新事物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善解人意，能同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理別人的心情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能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與人建立穩定的關係</a:t>
              </a:r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2693585" y="3557102"/>
            <a:ext cx="1690578" cy="1541354"/>
            <a:chOff x="1903228" y="3721770"/>
            <a:chExt cx="1690578" cy="1541354"/>
          </a:xfrm>
        </p:grpSpPr>
        <p:sp>
          <p:nvSpPr>
            <p:cNvPr id="21" name="Freeform 6"/>
            <p:cNvSpPr/>
            <p:nvPr/>
          </p:nvSpPr>
          <p:spPr>
            <a:xfrm rot="16200000" flipH="1">
              <a:off x="1977840" y="3647158"/>
              <a:ext cx="1541354" cy="1690577"/>
            </a:xfrm>
            <a:custGeom>
              <a:avLst/>
              <a:gdLst/>
              <a:ahLst/>
              <a:cxnLst/>
              <a:rect l="l" t="t" r="r" b="b"/>
              <a:pathLst>
                <a:path w="1541354" h="1375506">
                  <a:moveTo>
                    <a:pt x="0" y="0"/>
                  </a:moveTo>
                  <a:lnTo>
                    <a:pt x="1541354" y="0"/>
                  </a:lnTo>
                  <a:lnTo>
                    <a:pt x="1541354" y="1375506"/>
                  </a:lnTo>
                  <a:lnTo>
                    <a:pt x="0" y="1375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14"/>
            <p:cNvSpPr txBox="1"/>
            <p:nvPr/>
          </p:nvSpPr>
          <p:spPr>
            <a:xfrm>
              <a:off x="1926401" y="4044992"/>
              <a:ext cx="1667405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可能有</a:t>
              </a:r>
              <a:endParaRPr lang="en-US" altLang="zh-TW" sz="3200" dirty="0" smtClean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的特</a:t>
              </a:r>
              <a:r>
                <a:rPr lang="zh-TW" altLang="en-US" sz="3200" dirty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質</a:t>
              </a:r>
              <a:endParaRPr lang="en-US" sz="3200" dirty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644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764772" y="567910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成</a:t>
            </a:r>
            <a:r>
              <a:rPr lang="zh-TW" altLang="en-US" sz="6000" spc="181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6326391" y="1728911"/>
            <a:ext cx="3628701" cy="1837605"/>
            <a:chOff x="5849776" y="1750379"/>
            <a:chExt cx="3628701" cy="1837605"/>
          </a:xfrm>
        </p:grpSpPr>
        <p:grpSp>
          <p:nvGrpSpPr>
            <p:cNvPr id="23" name="Group 10"/>
            <p:cNvGrpSpPr/>
            <p:nvPr/>
          </p:nvGrpSpPr>
          <p:grpSpPr>
            <a:xfrm>
              <a:off x="5849776" y="1750379"/>
              <a:ext cx="3628701" cy="1837605"/>
              <a:chOff x="0" y="0"/>
              <a:chExt cx="1433561" cy="983368"/>
            </a:xfrm>
          </p:grpSpPr>
          <p:sp>
            <p:nvSpPr>
              <p:cNvPr id="26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7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25" name="TextBox 14"/>
            <p:cNvSpPr txBox="1"/>
            <p:nvPr/>
          </p:nvSpPr>
          <p:spPr>
            <a:xfrm>
              <a:off x="6354164" y="2515293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焦慮型依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4" name="Freeform 5"/>
          <p:cNvSpPr/>
          <p:nvPr/>
        </p:nvSpPr>
        <p:spPr>
          <a:xfrm rot="10800000">
            <a:off x="150568" y="-205070"/>
            <a:ext cx="2498578" cy="1789883"/>
          </a:xfrm>
          <a:custGeom>
            <a:avLst/>
            <a:gdLst/>
            <a:ahLst/>
            <a:cxnLst/>
            <a:rect l="l" t="t" r="r" b="b"/>
            <a:pathLst>
              <a:path w="1424208" h="972022">
                <a:moveTo>
                  <a:pt x="0" y="0"/>
                </a:moveTo>
                <a:lnTo>
                  <a:pt x="1424208" y="0"/>
                </a:lnTo>
                <a:lnTo>
                  <a:pt x="1424208" y="972022"/>
                </a:lnTo>
                <a:lnTo>
                  <a:pt x="0" y="97202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42"/>
          <p:cNvSpPr/>
          <p:nvPr/>
        </p:nvSpPr>
        <p:spPr>
          <a:xfrm rot="7408262">
            <a:off x="9506225" y="5178146"/>
            <a:ext cx="3686390" cy="1177813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群組 4"/>
          <p:cNvGrpSpPr/>
          <p:nvPr/>
        </p:nvGrpSpPr>
        <p:grpSpPr>
          <a:xfrm>
            <a:off x="1171276" y="1264848"/>
            <a:ext cx="8452281" cy="5478423"/>
            <a:chOff x="1171276" y="1264848"/>
            <a:chExt cx="8452281" cy="5478423"/>
          </a:xfrm>
        </p:grpSpPr>
        <p:pic>
          <p:nvPicPr>
            <p:cNvPr id="46" name="圖片 45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71277" y="5267537"/>
              <a:ext cx="4180498" cy="554611"/>
            </a:xfrm>
            <a:prstGeom prst="rect">
              <a:avLst/>
            </a:prstGeom>
          </p:spPr>
        </p:pic>
        <p:pic>
          <p:nvPicPr>
            <p:cNvPr id="47" name="圖片 46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71276" y="5981275"/>
              <a:ext cx="5145967" cy="554611"/>
            </a:xfrm>
            <a:prstGeom prst="rect">
              <a:avLst/>
            </a:prstGeom>
          </p:spPr>
        </p:pic>
        <p:grpSp>
          <p:nvGrpSpPr>
            <p:cNvPr id="30" name="群組 29"/>
            <p:cNvGrpSpPr/>
            <p:nvPr/>
          </p:nvGrpSpPr>
          <p:grpSpPr>
            <a:xfrm>
              <a:off x="1179000" y="1264848"/>
              <a:ext cx="8444557" cy="5478423"/>
              <a:chOff x="4964820" y="2668533"/>
              <a:chExt cx="8444557" cy="5478423"/>
            </a:xfrm>
          </p:grpSpPr>
          <p:pic>
            <p:nvPicPr>
              <p:cNvPr id="40" name="圖片 39"/>
              <p:cNvPicPr>
                <a:picLocks noChangeAspect="1"/>
              </p:cNvPicPr>
              <p:nvPr/>
            </p:nvPicPr>
            <p:blipFill>
              <a:blip r:embed="rId7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artisticGlass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64824" y="2861762"/>
                <a:ext cx="4582287" cy="554611"/>
              </a:xfrm>
              <a:prstGeom prst="rect">
                <a:avLst/>
              </a:prstGeom>
            </p:spPr>
          </p:pic>
          <p:pic>
            <p:nvPicPr>
              <p:cNvPr id="41" name="圖片 40"/>
              <p:cNvPicPr>
                <a:picLocks noChangeAspect="1"/>
              </p:cNvPicPr>
              <p:nvPr/>
            </p:nvPicPr>
            <p:blipFill>
              <a:blip r:embed="rId7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artisticGlass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64823" y="4385546"/>
                <a:ext cx="7014502" cy="554611"/>
              </a:xfrm>
              <a:prstGeom prst="rect">
                <a:avLst/>
              </a:prstGeom>
            </p:spPr>
          </p:pic>
          <p:pic>
            <p:nvPicPr>
              <p:cNvPr id="42" name="圖片 41"/>
              <p:cNvPicPr>
                <a:picLocks noChangeAspect="1"/>
              </p:cNvPicPr>
              <p:nvPr/>
            </p:nvPicPr>
            <p:blipFill>
              <a:blip r:embed="rId7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artisticGlass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64823" y="5147438"/>
                <a:ext cx="3132316" cy="554611"/>
              </a:xfrm>
              <a:prstGeom prst="rect">
                <a:avLst/>
              </a:prstGeom>
            </p:spPr>
          </p:pic>
          <p:pic>
            <p:nvPicPr>
              <p:cNvPr id="43" name="圖片 42"/>
              <p:cNvPicPr>
                <a:picLocks noChangeAspect="1"/>
              </p:cNvPicPr>
              <p:nvPr/>
            </p:nvPicPr>
            <p:blipFill>
              <a:blip r:embed="rId7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artisticGlass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64821" y="5909330"/>
                <a:ext cx="6701683" cy="554611"/>
              </a:xfrm>
              <a:prstGeom prst="rect">
                <a:avLst/>
              </a:prstGeom>
            </p:spPr>
          </p:pic>
          <p:pic>
            <p:nvPicPr>
              <p:cNvPr id="44" name="圖片 43"/>
              <p:cNvPicPr>
                <a:picLocks noChangeAspect="1"/>
              </p:cNvPicPr>
              <p:nvPr/>
            </p:nvPicPr>
            <p:blipFill>
              <a:blip r:embed="rId7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artisticGlass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964820" y="3623654"/>
                <a:ext cx="3132318" cy="554611"/>
              </a:xfrm>
              <a:prstGeom prst="rect">
                <a:avLst/>
              </a:prstGeom>
            </p:spPr>
          </p:pic>
          <p:sp>
            <p:nvSpPr>
              <p:cNvPr id="45" name="矩形 44"/>
              <p:cNvSpPr/>
              <p:nvPr/>
            </p:nvSpPr>
            <p:spPr>
              <a:xfrm>
                <a:off x="5175164" y="2668533"/>
                <a:ext cx="8234213" cy="5478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較負向的</a:t>
                </a:r>
                <a:r>
                  <a:rPr lang="zh-TW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看待</a:t>
                </a: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自己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缺乏安全感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很</a:t>
                </a: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需要對方</a:t>
                </a:r>
                <a:r>
                  <a:rPr lang="zh-TW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的</a:t>
                </a: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陪伴及情感回應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災難化想法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重視關係且對關係積極努力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對</a:t>
                </a: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他人信任感高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marL="342900" indent="-342900">
                  <a:lnSpc>
                    <a:spcPts val="6000"/>
                  </a:lnSpc>
                  <a:buFont typeface="+mj-lt"/>
                  <a:buAutoNum type="arabicPeriod"/>
                </a:pPr>
                <a:r>
                  <a:rPr lang="zh-TW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對他人感受較為敏感</a:t>
                </a:r>
                <a:endParaRPr lang="en-US" altLang="zh-TW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</p:grpSp>
      <p:grpSp>
        <p:nvGrpSpPr>
          <p:cNvPr id="24" name="群組 23"/>
          <p:cNvGrpSpPr/>
          <p:nvPr/>
        </p:nvGrpSpPr>
        <p:grpSpPr>
          <a:xfrm>
            <a:off x="8844218" y="3612097"/>
            <a:ext cx="1690578" cy="1541354"/>
            <a:chOff x="1903228" y="3721770"/>
            <a:chExt cx="1690578" cy="1541354"/>
          </a:xfrm>
        </p:grpSpPr>
        <p:sp>
          <p:nvSpPr>
            <p:cNvPr id="28" name="Freeform 6"/>
            <p:cNvSpPr/>
            <p:nvPr/>
          </p:nvSpPr>
          <p:spPr>
            <a:xfrm rot="5400000">
              <a:off x="1977840" y="3647158"/>
              <a:ext cx="1541354" cy="1690577"/>
            </a:xfrm>
            <a:custGeom>
              <a:avLst/>
              <a:gdLst/>
              <a:ahLst/>
              <a:cxnLst/>
              <a:rect l="l" t="t" r="r" b="b"/>
              <a:pathLst>
                <a:path w="1541354" h="1375506">
                  <a:moveTo>
                    <a:pt x="0" y="0"/>
                  </a:moveTo>
                  <a:lnTo>
                    <a:pt x="1541354" y="0"/>
                  </a:lnTo>
                  <a:lnTo>
                    <a:pt x="1541354" y="1375506"/>
                  </a:lnTo>
                  <a:lnTo>
                    <a:pt x="0" y="1375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="" xmlns:asvg="http://schemas.microsoft.com/office/drawing/2016/SVG/main" r:embed="rId7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TextBox 14"/>
            <p:cNvSpPr txBox="1"/>
            <p:nvPr/>
          </p:nvSpPr>
          <p:spPr>
            <a:xfrm>
              <a:off x="1926401" y="4044992"/>
              <a:ext cx="1667405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可能有</a:t>
              </a:r>
              <a:endParaRPr lang="en-US" altLang="zh-TW" sz="3200" dirty="0" smtClean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的特</a:t>
              </a:r>
              <a:r>
                <a:rPr lang="zh-TW" altLang="en-US" sz="3200" dirty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質</a:t>
              </a:r>
              <a:endParaRPr lang="en-US" sz="3200" dirty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139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764772" y="567910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成</a:t>
            </a:r>
            <a:r>
              <a:rPr lang="zh-TW" altLang="en-US" sz="6000" spc="181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6" name="群組 15"/>
          <p:cNvGrpSpPr/>
          <p:nvPr/>
        </p:nvGrpSpPr>
        <p:grpSpPr>
          <a:xfrm>
            <a:off x="2236909" y="4228127"/>
            <a:ext cx="3628701" cy="1837605"/>
            <a:chOff x="1810393" y="4470579"/>
            <a:chExt cx="3628701" cy="1837605"/>
          </a:xfrm>
        </p:grpSpPr>
        <p:grpSp>
          <p:nvGrpSpPr>
            <p:cNvPr id="29" name="Group 10"/>
            <p:cNvGrpSpPr/>
            <p:nvPr/>
          </p:nvGrpSpPr>
          <p:grpSpPr>
            <a:xfrm>
              <a:off x="1810393" y="4470579"/>
              <a:ext cx="3628701" cy="1837605"/>
              <a:chOff x="0" y="0"/>
              <a:chExt cx="1433561" cy="983368"/>
            </a:xfrm>
          </p:grpSpPr>
          <p:sp>
            <p:nvSpPr>
              <p:cNvPr id="32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3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31" name="TextBox 14"/>
            <p:cNvSpPr txBox="1"/>
            <p:nvPr/>
          </p:nvSpPr>
          <p:spPr>
            <a:xfrm>
              <a:off x="2314781" y="5235493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逃避</a:t>
              </a: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4" name="Freeform 5"/>
          <p:cNvSpPr/>
          <p:nvPr/>
        </p:nvSpPr>
        <p:spPr>
          <a:xfrm rot="10800000">
            <a:off x="150568" y="-205070"/>
            <a:ext cx="2498578" cy="1789883"/>
          </a:xfrm>
          <a:custGeom>
            <a:avLst/>
            <a:gdLst/>
            <a:ahLst/>
            <a:cxnLst/>
            <a:rect l="l" t="t" r="r" b="b"/>
            <a:pathLst>
              <a:path w="1424208" h="972022">
                <a:moveTo>
                  <a:pt x="0" y="0"/>
                </a:moveTo>
                <a:lnTo>
                  <a:pt x="1424208" y="0"/>
                </a:lnTo>
                <a:lnTo>
                  <a:pt x="1424208" y="972022"/>
                </a:lnTo>
                <a:lnTo>
                  <a:pt x="0" y="9720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42"/>
          <p:cNvSpPr/>
          <p:nvPr/>
        </p:nvSpPr>
        <p:spPr>
          <a:xfrm rot="7408262">
            <a:off x="9506225" y="5178146"/>
            <a:ext cx="3686390" cy="1177813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grpSp>
        <p:nvGrpSpPr>
          <p:cNvPr id="30" name="群組 29"/>
          <p:cNvGrpSpPr/>
          <p:nvPr/>
        </p:nvGrpSpPr>
        <p:grpSpPr>
          <a:xfrm>
            <a:off x="5668849" y="1497422"/>
            <a:ext cx="7485439" cy="3939540"/>
            <a:chOff x="4964820" y="2668533"/>
            <a:chExt cx="7485439" cy="3939540"/>
          </a:xfrm>
        </p:grpSpPr>
        <p:pic>
          <p:nvPicPr>
            <p:cNvPr id="40" name="圖片 39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3" y="2861762"/>
              <a:ext cx="6333457" cy="554611"/>
            </a:xfrm>
            <a:prstGeom prst="rect">
              <a:avLst/>
            </a:prstGeom>
          </p:spPr>
        </p:pic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3" y="4385546"/>
              <a:ext cx="4172772" cy="554611"/>
            </a:xfrm>
            <a:prstGeom prst="rect">
              <a:avLst/>
            </a:prstGeom>
          </p:spPr>
        </p:pic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2" y="5147438"/>
              <a:ext cx="4172773" cy="554611"/>
            </a:xfrm>
            <a:prstGeom prst="rect">
              <a:avLst/>
            </a:prstGeom>
          </p:spPr>
        </p:pic>
        <p:pic>
          <p:nvPicPr>
            <p:cNvPr id="43" name="圖片 42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2" y="5909330"/>
              <a:ext cx="2748050" cy="554611"/>
            </a:xfrm>
            <a:prstGeom prst="rect">
              <a:avLst/>
            </a:prstGeom>
          </p:spPr>
        </p:pic>
        <p:pic>
          <p:nvPicPr>
            <p:cNvPr id="44" name="圖片 43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0" y="3623654"/>
              <a:ext cx="5719851" cy="554611"/>
            </a:xfrm>
            <a:prstGeom prst="rect">
              <a:avLst/>
            </a:prstGeom>
          </p:spPr>
        </p:pic>
        <p:sp>
          <p:nvSpPr>
            <p:cNvPr id="45" name="矩形 44"/>
            <p:cNvSpPr/>
            <p:nvPr/>
          </p:nvSpPr>
          <p:spPr>
            <a:xfrm>
              <a:off x="5175164" y="2668533"/>
              <a:ext cx="7275095" cy="39395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「看起來」很獨立</a:t>
              </a:r>
              <a:r>
                <a:rPr lang="en-US" altLang="zh-TW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(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反依賴</a:t>
              </a:r>
              <a:r>
                <a:rPr lang="en-US" altLang="zh-TW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)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不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擅長表達及覺察情緒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想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隱藏真實情感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親密感到恐懼</a:t>
              </a: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較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為</a:t>
              </a: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理性</a:t>
              </a:r>
              <a:endPara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0" name="群組 19"/>
          <p:cNvGrpSpPr/>
          <p:nvPr/>
        </p:nvGrpSpPr>
        <p:grpSpPr>
          <a:xfrm flipH="1">
            <a:off x="3068578" y="2434973"/>
            <a:ext cx="1690578" cy="1541354"/>
            <a:chOff x="1903228" y="3859993"/>
            <a:chExt cx="1690578" cy="1541354"/>
          </a:xfrm>
        </p:grpSpPr>
        <p:sp>
          <p:nvSpPr>
            <p:cNvPr id="21" name="Freeform 6"/>
            <p:cNvSpPr/>
            <p:nvPr/>
          </p:nvSpPr>
          <p:spPr>
            <a:xfrm rot="5400000" flipH="1" flipV="1">
              <a:off x="1977840" y="3785381"/>
              <a:ext cx="1541354" cy="1690577"/>
            </a:xfrm>
            <a:custGeom>
              <a:avLst/>
              <a:gdLst/>
              <a:ahLst/>
              <a:cxnLst/>
              <a:rect l="l" t="t" r="r" b="b"/>
              <a:pathLst>
                <a:path w="1541354" h="1375506">
                  <a:moveTo>
                    <a:pt x="0" y="0"/>
                  </a:moveTo>
                  <a:lnTo>
                    <a:pt x="1541354" y="0"/>
                  </a:lnTo>
                  <a:lnTo>
                    <a:pt x="1541354" y="1375506"/>
                  </a:lnTo>
                  <a:lnTo>
                    <a:pt x="0" y="1375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14"/>
            <p:cNvSpPr txBox="1"/>
            <p:nvPr/>
          </p:nvSpPr>
          <p:spPr>
            <a:xfrm>
              <a:off x="1926401" y="4044992"/>
              <a:ext cx="1667405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可能有</a:t>
              </a:r>
              <a:endParaRPr lang="en-US" altLang="zh-TW" sz="3200" dirty="0" smtClean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的特</a:t>
              </a:r>
              <a:r>
                <a:rPr lang="zh-TW" altLang="en-US" sz="3200" dirty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質</a:t>
              </a:r>
              <a:endParaRPr lang="en-US" sz="3200" dirty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658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764772" y="567910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成</a:t>
            </a:r>
            <a:r>
              <a:rPr lang="zh-TW" altLang="en-US" sz="6000" spc="181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7" name="群組 16"/>
          <p:cNvGrpSpPr/>
          <p:nvPr/>
        </p:nvGrpSpPr>
        <p:grpSpPr>
          <a:xfrm>
            <a:off x="6326391" y="4228127"/>
            <a:ext cx="3628701" cy="1837605"/>
            <a:chOff x="5943482" y="4491006"/>
            <a:chExt cx="3628701" cy="1837605"/>
          </a:xfrm>
        </p:grpSpPr>
        <p:grpSp>
          <p:nvGrpSpPr>
            <p:cNvPr id="35" name="Group 10"/>
            <p:cNvGrpSpPr/>
            <p:nvPr/>
          </p:nvGrpSpPr>
          <p:grpSpPr>
            <a:xfrm>
              <a:off x="5943482" y="4491006"/>
              <a:ext cx="3628701" cy="1837605"/>
              <a:chOff x="0" y="0"/>
              <a:chExt cx="1433561" cy="983368"/>
            </a:xfrm>
          </p:grpSpPr>
          <p:sp>
            <p:nvSpPr>
              <p:cNvPr id="38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9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40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37" name="TextBox 14"/>
            <p:cNvSpPr txBox="1"/>
            <p:nvPr/>
          </p:nvSpPr>
          <p:spPr>
            <a:xfrm>
              <a:off x="6447870" y="5255920"/>
              <a:ext cx="2619925" cy="307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混亂型依</a:t>
              </a:r>
              <a:r>
                <a:rPr lang="zh-TW" altLang="en-US" sz="40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附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4" name="Freeform 5"/>
          <p:cNvSpPr/>
          <p:nvPr/>
        </p:nvSpPr>
        <p:spPr>
          <a:xfrm rot="10800000">
            <a:off x="150568" y="-205070"/>
            <a:ext cx="2498578" cy="1789883"/>
          </a:xfrm>
          <a:custGeom>
            <a:avLst/>
            <a:gdLst/>
            <a:ahLst/>
            <a:cxnLst/>
            <a:rect l="l" t="t" r="r" b="b"/>
            <a:pathLst>
              <a:path w="1424208" h="972022">
                <a:moveTo>
                  <a:pt x="0" y="0"/>
                </a:moveTo>
                <a:lnTo>
                  <a:pt x="1424208" y="0"/>
                </a:lnTo>
                <a:lnTo>
                  <a:pt x="1424208" y="972022"/>
                </a:lnTo>
                <a:lnTo>
                  <a:pt x="0" y="9720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36" name="Freeform 42"/>
          <p:cNvSpPr/>
          <p:nvPr/>
        </p:nvSpPr>
        <p:spPr>
          <a:xfrm rot="7408262">
            <a:off x="9506225" y="5178146"/>
            <a:ext cx="3686390" cy="1177813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grpSp>
        <p:nvGrpSpPr>
          <p:cNvPr id="30" name="群組 29"/>
          <p:cNvGrpSpPr/>
          <p:nvPr/>
        </p:nvGrpSpPr>
        <p:grpSpPr>
          <a:xfrm>
            <a:off x="482633" y="2355132"/>
            <a:ext cx="9163531" cy="3939540"/>
            <a:chOff x="4964820" y="2668533"/>
            <a:chExt cx="9163531" cy="3939540"/>
          </a:xfrm>
        </p:grpSpPr>
        <p:pic>
          <p:nvPicPr>
            <p:cNvPr id="40" name="圖片 39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3" y="2861762"/>
              <a:ext cx="8680145" cy="554611"/>
            </a:xfrm>
            <a:prstGeom prst="rect">
              <a:avLst/>
            </a:prstGeom>
          </p:spPr>
        </p:pic>
        <p:pic>
          <p:nvPicPr>
            <p:cNvPr id="41" name="圖片 40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3" y="4385546"/>
              <a:ext cx="3518598" cy="554611"/>
            </a:xfrm>
            <a:prstGeom prst="rect">
              <a:avLst/>
            </a:prstGeom>
          </p:spPr>
        </p:pic>
        <p:pic>
          <p:nvPicPr>
            <p:cNvPr id="42" name="圖片 41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2" y="5147438"/>
              <a:ext cx="4172773" cy="554611"/>
            </a:xfrm>
            <a:prstGeom prst="rect">
              <a:avLst/>
            </a:prstGeom>
          </p:spPr>
        </p:pic>
        <p:pic>
          <p:nvPicPr>
            <p:cNvPr id="43" name="圖片 42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1" y="5909330"/>
              <a:ext cx="7017569" cy="554611"/>
            </a:xfrm>
            <a:prstGeom prst="rect">
              <a:avLst/>
            </a:prstGeom>
          </p:spPr>
        </p:pic>
        <p:pic>
          <p:nvPicPr>
            <p:cNvPr id="44" name="圖片 43"/>
            <p:cNvPicPr>
              <a:picLocks noChangeAspect="1"/>
            </p:cNvPicPr>
            <p:nvPr/>
          </p:nvPicPr>
          <p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7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64820" y="3623654"/>
              <a:ext cx="4613475" cy="554611"/>
            </a:xfrm>
            <a:prstGeom prst="rect">
              <a:avLst/>
            </a:prstGeom>
          </p:spPr>
        </p:pic>
        <p:sp>
          <p:nvSpPr>
            <p:cNvPr id="45" name="矩形 44"/>
            <p:cNvSpPr/>
            <p:nvPr/>
          </p:nvSpPr>
          <p:spPr>
            <a:xfrm>
              <a:off x="5175164" y="2668533"/>
              <a:ext cx="8953187" cy="39395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對於「靠近」及「不靠近」感到混</a:t>
              </a:r>
              <a:r>
                <a:rPr lang="zh-TW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亂</a:t>
              </a:r>
              <a:endParaRPr lang="en-US" altLang="zh-TW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情緒變換大且兩極</a:t>
              </a:r>
              <a:endParaRPr lang="en-US" altLang="zh-TW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渴望「被愛」</a:t>
              </a:r>
              <a:endParaRPr lang="en-US" altLang="zh-TW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對他人較不信任</a:t>
              </a:r>
              <a:endPara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marL="342900" indent="-342900">
                <a:lnSpc>
                  <a:spcPts val="6000"/>
                </a:lnSpc>
                <a:buFont typeface="+mj-lt"/>
                <a:buAutoNum type="arabicPeriod"/>
              </a:pPr>
              <a:r>
                <a:rPr lang="zh-TW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同時「焦慮」也同時「逃避」</a:t>
              </a:r>
              <a:endPara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0" name="群組 19"/>
          <p:cNvGrpSpPr/>
          <p:nvPr/>
        </p:nvGrpSpPr>
        <p:grpSpPr>
          <a:xfrm flipH="1">
            <a:off x="9450704" y="2563450"/>
            <a:ext cx="1690578" cy="1541354"/>
            <a:chOff x="1903228" y="3859993"/>
            <a:chExt cx="1690578" cy="1541354"/>
          </a:xfrm>
        </p:grpSpPr>
        <p:sp>
          <p:nvSpPr>
            <p:cNvPr id="21" name="Freeform 6"/>
            <p:cNvSpPr/>
            <p:nvPr/>
          </p:nvSpPr>
          <p:spPr>
            <a:xfrm rot="5400000" flipH="1" flipV="1">
              <a:off x="1977840" y="3785381"/>
              <a:ext cx="1541354" cy="1690577"/>
            </a:xfrm>
            <a:custGeom>
              <a:avLst/>
              <a:gdLst/>
              <a:ahLst/>
              <a:cxnLst/>
              <a:rect l="l" t="t" r="r" b="b"/>
              <a:pathLst>
                <a:path w="1541354" h="1375506">
                  <a:moveTo>
                    <a:pt x="0" y="0"/>
                  </a:moveTo>
                  <a:lnTo>
                    <a:pt x="1541354" y="0"/>
                  </a:lnTo>
                  <a:lnTo>
                    <a:pt x="1541354" y="1375506"/>
                  </a:lnTo>
                  <a:lnTo>
                    <a:pt x="0" y="1375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=""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14"/>
            <p:cNvSpPr txBox="1"/>
            <p:nvPr/>
          </p:nvSpPr>
          <p:spPr>
            <a:xfrm>
              <a:off x="1926401" y="4044992"/>
              <a:ext cx="1667405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可能有</a:t>
              </a:r>
              <a:endParaRPr lang="en-US" altLang="zh-TW" sz="3200" dirty="0" smtClean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的特</a:t>
              </a:r>
              <a:r>
                <a:rPr lang="zh-TW" altLang="en-US" sz="3200" dirty="0">
                  <a:solidFill>
                    <a:schemeClr val="bg2">
                      <a:lumMod val="25000"/>
                    </a:schemeClr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質</a:t>
              </a:r>
              <a:endParaRPr lang="en-US" sz="3200" dirty="0">
                <a:solidFill>
                  <a:schemeClr val="bg2">
                    <a:lumMod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54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615171" y="1544635"/>
            <a:ext cx="10961659" cy="5023072"/>
            <a:chOff x="0" y="0"/>
            <a:chExt cx="21923317" cy="1004614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687270" cy="8816130"/>
            </a:xfrm>
            <a:custGeom>
              <a:avLst/>
              <a:gdLst/>
              <a:ahLst/>
              <a:cxnLst/>
              <a:rect l="l" t="t" r="r" b="b"/>
              <a:pathLst>
                <a:path w="8687270" h="8816130">
                  <a:moveTo>
                    <a:pt x="0" y="0"/>
                  </a:moveTo>
                  <a:lnTo>
                    <a:pt x="8687270" y="0"/>
                  </a:lnTo>
                  <a:lnTo>
                    <a:pt x="8687270" y="8816130"/>
                  </a:lnTo>
                  <a:lnTo>
                    <a:pt x="0" y="88161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8219220" y="0"/>
              <a:ext cx="8042886" cy="8816130"/>
            </a:xfrm>
            <a:custGeom>
              <a:avLst/>
              <a:gdLst/>
              <a:ahLst/>
              <a:cxnLst/>
              <a:rect l="l" t="t" r="r" b="b"/>
              <a:pathLst>
                <a:path w="8042886" h="8816130">
                  <a:moveTo>
                    <a:pt x="0" y="0"/>
                  </a:moveTo>
                  <a:lnTo>
                    <a:pt x="8042886" y="0"/>
                  </a:lnTo>
                  <a:lnTo>
                    <a:pt x="8042886" y="8816130"/>
                  </a:lnTo>
                  <a:lnTo>
                    <a:pt x="0" y="88161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 l="-8011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15766140" y="0"/>
              <a:ext cx="6157178" cy="8816130"/>
            </a:xfrm>
            <a:custGeom>
              <a:avLst/>
              <a:gdLst/>
              <a:ahLst/>
              <a:cxnLst/>
              <a:rect l="l" t="t" r="r" b="b"/>
              <a:pathLst>
                <a:path w="6157178" h="8816130">
                  <a:moveTo>
                    <a:pt x="0" y="0"/>
                  </a:moveTo>
                  <a:lnTo>
                    <a:pt x="6157177" y="0"/>
                  </a:lnTo>
                  <a:lnTo>
                    <a:pt x="6157177" y="8816130"/>
                  </a:lnTo>
                  <a:lnTo>
                    <a:pt x="0" y="88161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 l="-41091"/>
              </a:stretch>
            </a:blipFill>
          </p:spPr>
        </p:sp>
        <p:grpSp>
          <p:nvGrpSpPr>
            <p:cNvPr id="9" name="Group 9"/>
            <p:cNvGrpSpPr/>
            <p:nvPr/>
          </p:nvGrpSpPr>
          <p:grpSpPr>
            <a:xfrm>
              <a:off x="0" y="5140331"/>
              <a:ext cx="21923317" cy="4905814"/>
              <a:chOff x="0" y="0"/>
              <a:chExt cx="4330532" cy="96905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330532" cy="969050"/>
              </a:xfrm>
              <a:custGeom>
                <a:avLst/>
                <a:gdLst/>
                <a:ahLst/>
                <a:cxnLst/>
                <a:rect l="l" t="t" r="r" b="b"/>
                <a:pathLst>
                  <a:path w="4330532" h="969050">
                    <a:moveTo>
                      <a:pt x="20717" y="0"/>
                    </a:moveTo>
                    <a:lnTo>
                      <a:pt x="4309814" y="0"/>
                    </a:lnTo>
                    <a:cubicBezTo>
                      <a:pt x="4321256" y="0"/>
                      <a:pt x="4330532" y="9275"/>
                      <a:pt x="4330532" y="20717"/>
                    </a:cubicBezTo>
                    <a:lnTo>
                      <a:pt x="4330532" y="948332"/>
                    </a:lnTo>
                    <a:cubicBezTo>
                      <a:pt x="4330532" y="959774"/>
                      <a:pt x="4321256" y="969050"/>
                      <a:pt x="4309814" y="969050"/>
                    </a:cubicBezTo>
                    <a:lnTo>
                      <a:pt x="20717" y="969050"/>
                    </a:lnTo>
                    <a:cubicBezTo>
                      <a:pt x="9275" y="969050"/>
                      <a:pt x="0" y="959774"/>
                      <a:pt x="0" y="948332"/>
                    </a:cubicBezTo>
                    <a:lnTo>
                      <a:pt x="0" y="20717"/>
                    </a:lnTo>
                    <a:cubicBezTo>
                      <a:pt x="0" y="9275"/>
                      <a:pt x="9275" y="0"/>
                      <a:pt x="20717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/>
              </a:p>
            </p:txBody>
          </p:sp>
        </p:grpSp>
      </p:grpSp>
      <p:sp>
        <p:nvSpPr>
          <p:cNvPr id="13" name="Freeform 13"/>
          <p:cNvSpPr/>
          <p:nvPr/>
        </p:nvSpPr>
        <p:spPr>
          <a:xfrm rot="435644">
            <a:off x="9966355" y="754124"/>
            <a:ext cx="2160339" cy="1170511"/>
          </a:xfrm>
          <a:custGeom>
            <a:avLst/>
            <a:gdLst/>
            <a:ahLst/>
            <a:cxnLst/>
            <a:rect l="l" t="t" r="r" b="b"/>
            <a:pathLst>
              <a:path w="3240508" h="1755766">
                <a:moveTo>
                  <a:pt x="0" y="0"/>
                </a:moveTo>
                <a:lnTo>
                  <a:pt x="3240508" y="0"/>
                </a:lnTo>
                <a:lnTo>
                  <a:pt x="3240508" y="1755766"/>
                </a:lnTo>
                <a:lnTo>
                  <a:pt x="0" y="17557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373639">
            <a:off x="670529" y="269909"/>
            <a:ext cx="1326691" cy="1092831"/>
          </a:xfrm>
          <a:custGeom>
            <a:avLst/>
            <a:gdLst/>
            <a:ahLst/>
            <a:cxnLst/>
            <a:rect l="l" t="t" r="r" b="b"/>
            <a:pathLst>
              <a:path w="1990037" h="1639246">
                <a:moveTo>
                  <a:pt x="0" y="0"/>
                </a:moveTo>
                <a:lnTo>
                  <a:pt x="1990037" y="0"/>
                </a:lnTo>
                <a:lnTo>
                  <a:pt x="1990037" y="1639246"/>
                </a:lnTo>
                <a:lnTo>
                  <a:pt x="0" y="163924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5"/>
          <p:cNvSpPr txBox="1"/>
          <p:nvPr/>
        </p:nvSpPr>
        <p:spPr>
          <a:xfrm>
            <a:off x="764772" y="567910"/>
            <a:ext cx="10662456" cy="8909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特別提醒大家！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43871" y="2232660"/>
            <a:ext cx="89531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ts val="6000"/>
              </a:lnSpc>
              <a:buFont typeface="Wingdings" panose="05000000000000000000" pitchFamily="2" charset="2"/>
              <a:buChar char="ü"/>
            </a:pPr>
            <a:r>
              <a:rPr lang="zh-TW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有某些</a:t>
            </a: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特質 ≠ 一定是特定依附類型</a:t>
            </a:r>
            <a:endParaRPr lang="en-US" altLang="zh-TW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571500" indent="-571500">
              <a:lnSpc>
                <a:spcPts val="6000"/>
              </a:lnSpc>
              <a:buFont typeface="Wingdings" panose="05000000000000000000" pitchFamily="2" charset="2"/>
              <a:buChar char="ü"/>
            </a:pPr>
            <a:r>
              <a:rPr lang="zh-TW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 ≠ 一定有哪些特質</a:t>
            </a:r>
            <a:endParaRPr lang="en-US" altLang="zh-TW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22" name="群組 21"/>
          <p:cNvGrpSpPr/>
          <p:nvPr/>
        </p:nvGrpSpPr>
        <p:grpSpPr>
          <a:xfrm>
            <a:off x="3122303" y="3984427"/>
            <a:ext cx="6259200" cy="2400657"/>
            <a:chOff x="1931456" y="4114799"/>
            <a:chExt cx="6259200" cy="2400657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31456" y="4274595"/>
              <a:ext cx="5951616" cy="554611"/>
            </a:xfrm>
            <a:prstGeom prst="rect">
              <a:avLst/>
            </a:prstGeom>
          </p:spPr>
        </p:pic>
        <p:pic>
          <p:nvPicPr>
            <p:cNvPr id="20" name="圖片 19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90583" y="5037823"/>
              <a:ext cx="5052833" cy="554611"/>
            </a:xfrm>
            <a:prstGeom prst="rect">
              <a:avLst/>
            </a:prstGeom>
          </p:spPr>
        </p:pic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50701" y="5813601"/>
              <a:ext cx="5316520" cy="554611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2294755" y="4114799"/>
              <a:ext cx="5895901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6000"/>
                </a:lnSpc>
              </a:pP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每個人不一樣的過去經驗，</a:t>
              </a:r>
              <a:endParaRPr lang="en-US" altLang="zh-TW" sz="40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lnSpc>
                  <a:spcPts val="6000"/>
                </a:lnSpc>
              </a:pP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會影響到你也不一樣，</a:t>
              </a:r>
              <a:endParaRPr lang="en-US" altLang="zh-TW" sz="40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lnSpc>
                  <a:spcPts val="6000"/>
                </a:lnSpc>
              </a:pP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沒有「</a:t>
              </a:r>
              <a:r>
                <a:rPr lang="zh-TW" altLang="en-US" sz="40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一定</a:t>
              </a: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」是怎樣喔！</a:t>
              </a:r>
              <a:endParaRPr lang="en-US" altLang="zh-TW" sz="4000" dirty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50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5" name="Freeform 5"/>
          <p:cNvSpPr/>
          <p:nvPr/>
        </p:nvSpPr>
        <p:spPr>
          <a:xfrm>
            <a:off x="9353190" y="2374960"/>
            <a:ext cx="1661473" cy="1490895"/>
          </a:xfrm>
          <a:custGeom>
            <a:avLst/>
            <a:gdLst/>
            <a:ahLst/>
            <a:cxnLst/>
            <a:rect l="l" t="t" r="r" b="b"/>
            <a:pathLst>
              <a:path w="2492210" h="2236343">
                <a:moveTo>
                  <a:pt x="0" y="0"/>
                </a:moveTo>
                <a:lnTo>
                  <a:pt x="2492209" y="0"/>
                </a:lnTo>
                <a:lnTo>
                  <a:pt x="2492209" y="2236343"/>
                </a:lnTo>
                <a:lnTo>
                  <a:pt x="0" y="223634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555265">
            <a:off x="842180" y="4670694"/>
            <a:ext cx="1668658" cy="1313749"/>
          </a:xfrm>
          <a:custGeom>
            <a:avLst/>
            <a:gdLst/>
            <a:ahLst/>
            <a:cxnLst/>
            <a:rect l="l" t="t" r="r" b="b"/>
            <a:pathLst>
              <a:path w="2502987" h="1970623">
                <a:moveTo>
                  <a:pt x="0" y="0"/>
                </a:moveTo>
                <a:lnTo>
                  <a:pt x="2502987" y="0"/>
                </a:lnTo>
                <a:lnTo>
                  <a:pt x="2502987" y="1970623"/>
                </a:lnTo>
                <a:lnTo>
                  <a:pt x="0" y="197062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735355" y="685800"/>
            <a:ext cx="1770845" cy="1371600"/>
          </a:xfrm>
          <a:custGeom>
            <a:avLst/>
            <a:gdLst/>
            <a:ahLst/>
            <a:cxnLst/>
            <a:rect l="l" t="t" r="r" b="b"/>
            <a:pathLst>
              <a:path w="2656268" h="2057400">
                <a:moveTo>
                  <a:pt x="0" y="0"/>
                </a:moveTo>
                <a:lnTo>
                  <a:pt x="2656268" y="0"/>
                </a:lnTo>
                <a:lnTo>
                  <a:pt x="2656268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1046927">
            <a:off x="774807" y="312168"/>
            <a:ext cx="1598492" cy="1794841"/>
          </a:xfrm>
          <a:custGeom>
            <a:avLst/>
            <a:gdLst/>
            <a:ahLst/>
            <a:cxnLst/>
            <a:rect l="l" t="t" r="r" b="b"/>
            <a:pathLst>
              <a:path w="2397738" h="2692261">
                <a:moveTo>
                  <a:pt x="0" y="0"/>
                </a:moveTo>
                <a:lnTo>
                  <a:pt x="2397738" y="0"/>
                </a:lnTo>
                <a:lnTo>
                  <a:pt x="2397738" y="2692261"/>
                </a:lnTo>
                <a:lnTo>
                  <a:pt x="0" y="269226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17"/>
          <p:cNvSpPr txBox="1"/>
          <p:nvPr/>
        </p:nvSpPr>
        <p:spPr>
          <a:xfrm>
            <a:off x="1868796" y="506941"/>
            <a:ext cx="8454409" cy="1013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zh-TW" altLang="en-US" sz="6000" spc="192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我的依附類型</a:t>
            </a:r>
            <a:endParaRPr lang="zh-TW" altLang="en-US" sz="6000" spc="192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8" name="AutoShape 2" descr="data:image/png;base64,iVBORw0KGgoAAAANSUhEUgAAAJgAAACYCAYAAAAYwiAhAAAAAXNSR0IArs4c6QAACjlJREFUeF7tne1yIjsMRG/e/6GzVTeQLWYzHB1LhpD0/pWtj1ar7ZkA+/b+/v7+X/4FgU0IvIVgm5CN2/8RCMFChK0IhGBb4Y3zECwc2IpACLYV3jgPwcKBrQiEYFvhjfMQLBzYikAIthXeOC8T7O3t7aFoHf/AcIw/bafibHzyd7Tbeo77n92fs3pDsCITQrBboKp/YQzBQrAiAiHYDQLdI4eOIPJvu0b+SDF+3BFJBVuAu0cQ5WP9U8PpDtWtn/ZTfoQH+bcDNn4He3QBNKGUTwhmKXW7nvALwQ5PwVYBugSn9pJ/UsxVAlBeV/uq/+VLPilGNfFqAdQAyocAsnZqeLd+2m8HhPyRnfDZrmBEAGrIagGnhUnFIoB3E5jik53we1Z/xhTsWQWEYB8IhGAHJuyW+N2A26csyocUiuzk/1kCEAWjzl3sOSJv/1RIeHzeratf+nj2hDxrAov8++eIojsnKWB3P50QVBftD8EO38ajASHAyU4DQA2Z3k8EoXpoP9UTBRv+Oug0QaJgoBDTE0INpIZEwdzHrX6dghFhyd4lGO0nO9256Mgh/9ZOeIVghNDBTg0gd7Sf7CEYIEwAvtoRRophCUH4WH92PcV/Vn9+7Hsw26Ao2C0C3+6IpAaRnSaQCEOXfNpPgFr/VK+1Ez5kt/EsXmf+xxTs0QWQ5NMRSA3p+u/iYRtM9XTzWfUfgl2Qj4Ldp2AIdsAnCjb7u4IPJ1hXcmk/KUrstwSiI53wtnYa4Ku/5SPSJmTXh0D3CUT4WLzt+hBM/rGbjoBXs1vC2PUhWAhmOaPWjxNMRd+wmO4YVDApEL0WoJLoyKL8KL7dT/k+yl6+gz0qodMXdvDjK9SAEOw5HQzBTnAnxTxui4J9DWQIFoJtlbYyweiIoYmnCacqu/ut4lA+ZN99ZBMe3fi2n6dXm0d96YMAsQ0jAB7tjwjcvcTbAQ/B5C8mdglKBOgSlvyHYDDydoIIcNvQEOz+9xKpP5bg1B9SyGu88h2MErRHEq23gHXzo4Ho+q825LMx8NsaNh87oLS+Wk8IdsJ0ApAm3BKWCNPNhwhD+a4OfAgWgn2JABGSCJ8jEs5oAjAKVvu82bKC0R2KJN/up4myEk/rKX/KhwhK9dORZAlO8agei1dbwShhapDd3wWAGkKEsA0nf1S/jUf+yN7F98x/FOyCDBHCNpz8UcNtPPJH9hBM/hbGNGC24SHYB6XHFMw2YPVM/zzbmx/foYkm++566Ugn/Gx+3YHYfkTagggg2+CuP4pHd8rdikn5UXxrp3hVexSsitRh3e6BioI9GHBSkChY71tITz8iuxNLBKCJJYm3QtT1Rw0hvLoDs9u/xbN9B6OCiCAh2P0334QfDYQlPPUjBJOfJyNAqcG0nxRpmgA08JSPrWeVcOVLPhXUbRDtpwm2AHT9WcLY9UQA6sfLEcwmTAARIaYBpHjdfMk/DRDF7+JBA2XtVO/VXlawEKwK6dfrQjCJXxcwCtedWPJPdjrSaP/0QHbxsApl47WfIqcBowbZAi3hKX4ItvZ/E/3Dk+/6tbVugy1BiXC7B4zytXZ7p6P1Fh99B3u1AinfVcA+gZOvSWhgKF9rJ8KQ4lO+VfzKl/xXK5DyrQJ0ercIwUoQhmAlmP5dRApACkJHbvdSTvEp/6crGPWFAOoCQPHJTgB+dwW0BKH11A/Cs/0U2U2Q9ltCrhZ83ReC3UeQ8Kniv3xEUgBLGLue4pOdAIyC1b6WRjiHYCcIhWDfjGCkQGS3dwA6cq0/mkSyEyGn8yV/Fu9deI0pGBVEdlsgAWz9EYHIHoJ9jVAIRswp2kOwEKxIlbVlIViTYBZ2Atz6O66f9k9Hbvepk/wTHrvjT19hrvWUj0gCYDcBdvsnAuxuMOG7O34IduhAFOwWEMLDDpBdfzYgUbALMl1Auw3+9Qo2DSBJMtltQyyBqF57ZFt/VB/569Y79ZqnrGDdgijhR/vv5hOC0Qh82EOwC06kmNOXbPJH7esOJNVLA0j56afIbkGU8KP9d/OJgtUoNqZgtXB/VxGhbAMfHd/Gm1Ysik8KZfOx/RpXMCq4S5jVAk8fn4f/owOq3zaU8LLxuvit7o+CndzBug2mI5gI0o0fBWsqyLQikD967CfCkH/ab+P/OIIRAFQwTTxJtI0/rRC7CUL+u/UQ/jb++B3MNri7vkvYbkOsIlG90w228abjh2AHRG1DQrCapo1d8qlBXcXJEVlr6KdyyC8GP13BukcKwWMJaP3RehoQ24CuP7vf5kd4UL+rCl5WMApoEyZAHg2wjUcAd/3Z/YRntz90gpz5D8EuyNiGhmC1r7WFYCFYSdy2K1h3wu3+ruQTINN2m++rxbf1tV9TEO2/26Wd8unabQNCsOH3RFGwW0BDsBDsBgFSuCjY12da+ZL/6ImjeNOvTYhA9NRIVwayU73WTvGmB6L9msIWSA2jAileCHb/f1cLwQ4IECFJQabveJbgtqE0IBaP6fptflEwYIBtaJdQtoFE+JcnGAFiAaeG0hFK8aghtJ/su/1P493Fk/BoK9h0wSGYa1lXoUIw+HgJ3cFoAOx+an8UjBD6sJdfU1ADa+H+roqCOcR+nYI5ePqrCWCrUOSPMu4OiFVAu94KAtVj8b3GX1YwasC0nQhhASB/lD81hO48ljB2fQhGHTzYiRAh2H1ALX5dQkfBhj+zvruB3Ybvzq/9moISlIKEy+kIIsWifHf7xwIPCyif7pHbJaitRysYNWw1gbN9BHgIdv9vkV38pvpZvuSHYLeQT+NBhIiCTVH+4ocAj4L9cAWjBlu+0R3B2m18S2irYNP+Lf7dfC2e7TuYLZAStASihlG86SOH4lG+ZKd8KX4IBj/nZAlIgFPDpuMRgchO+VK9IVgIdsMRIoQ9Qchfl8Dj78HsxFEBpBjH/RYwmnBqmI037Y/yt/bp/oVg0IFpQkz7swSi9SHY+/3fPrCKYgHvKmYI9oHg8ovW6QnIEUkjMGuf7t/LH5FEwN2KRvGp/bvzI8UlQlnFpfXXfF5GwajBuxtI8UOwrxEIwU6Y0Z14UhQiJNlJQWggyE75U/womHyqtA2hBhGByE4NpnzJTvlT/JcnGDXA2kmxpv1Nx6P8bLwqgSjuyx6RVJi12waQf/JHdvJv7TZeCGYRbh6JNhw1lOw2Hq238UIwQlTabQPIPfkjO/m3dhvv2xHMFty9RHYvqZQvAUyvRaih5N/iQ/kc/U3HP8Nz7A5GDSN7lzAE2HQDyF8I9tHxEOyE+V3ChmAh2F1RDcFu4bEnzHX3soLRkde1kwJY/0QY8kdHIu2neqy9e0frxqN6Q7AqQpd1IZgE7Irbe3G0uwDb9GjCuv7s/m79VI+1R8FsBw/rCXDrvjhHp25DMIu4vOSvuc+u345A+ZL/24FK/WsIhGBruGVXEYEQrAhUlq0hEIKt4ZZdRQRCsCJQWbaGQAi2hlt2FREIwYpAZdkaAiHYGm7ZVUQgBCsClWVrCPwBGTx/Gt+psvk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9" name="AutoShape 4" descr="data:image/png;base64,iVBORw0KGgoAAAANSUhEUgAAAJgAAACYCAYAAAAYwiAhAAAAAXNSR0IArs4c6QAACjlJREFUeF7tne1yIjsMRG/e/6GzVTeQLWYzHB1LhpD0/pWtj1ar7ZkA+/b+/v7+X/4FgU0IvIVgm5CN2/8RCMFChK0IhGBb4Y3zECwc2IpACLYV3jgPwcKBrQiEYFvhjfMQLBzYikAIthXeOC8T7O3t7aFoHf/AcIw/bafibHzyd7Tbeo77n92fs3pDsCITQrBboKp/YQzBQrAiAiHYDQLdI4eOIPJvu0b+SDF+3BFJBVuAu0cQ5WP9U8PpDtWtn/ZTfoQH+bcDNn4He3QBNKGUTwhmKXW7nvALwQ5PwVYBugSn9pJ/UsxVAlBeV/uq/+VLPilGNfFqAdQAyocAsnZqeLd+2m8HhPyRnfDZrmBEAGrIagGnhUnFIoB3E5jik53we1Z/xhTsWQWEYB8IhGAHJuyW+N2A26csyocUiuzk/1kCEAWjzl3sOSJv/1RIeHzeratf+nj2hDxrAov8++eIojsnKWB3P50QVBftD8EO38ajASHAyU4DQA2Z3k8EoXpoP9UTBRv+Oug0QaJgoBDTE0INpIZEwdzHrX6dghFhyd4lGO0nO9256Mgh/9ZOeIVghNDBTg0gd7Sf7CEYIEwAvtoRRophCUH4WH92PcV/Vn9+7Hsw26Ao2C0C3+6IpAaRnSaQCEOXfNpPgFr/VK+1Ez5kt/EsXmf+xxTs0QWQ5NMRSA3p+u/iYRtM9XTzWfUfgl2Qj4Ldp2AIdsAnCjb7u4IPJ1hXcmk/KUrstwSiI53wtnYa4Ku/5SPSJmTXh0D3CUT4WLzt+hBM/rGbjoBXs1vC2PUhWAhmOaPWjxNMRd+wmO4YVDApEL0WoJLoyKL8KL7dT/k+yl6+gz0qodMXdvDjK9SAEOw5HQzBTnAnxTxui4J9DWQIFoJtlbYyweiIoYmnCacqu/ut4lA+ZN99ZBMe3fi2n6dXm0d96YMAsQ0jAB7tjwjcvcTbAQ/B5C8mdglKBOgSlvyHYDDydoIIcNvQEOz+9xKpP5bg1B9SyGu88h2MErRHEq23gHXzo4Ho+q825LMx8NsaNh87oLS+Wk8IdsJ0ApAm3BKWCNPNhwhD+a4OfAgWgn2JABGSCJ8jEs5oAjAKVvu82bKC0R2KJN/up4myEk/rKX/KhwhK9dORZAlO8agei1dbwShhapDd3wWAGkKEsA0nf1S/jUf+yN7F98x/FOyCDBHCNpz8UcNtPPJH9hBM/hbGNGC24SHYB6XHFMw2YPVM/zzbmx/foYkm++566Ugn/Gx+3YHYfkTagggg2+CuP4pHd8rdikn5UXxrp3hVexSsitRh3e6BioI9GHBSkChY71tITz8iuxNLBKCJJYm3QtT1Rw0hvLoDs9u/xbN9B6OCiCAh2P0334QfDYQlPPUjBJOfJyNAqcG0nxRpmgA08JSPrWeVcOVLPhXUbRDtpwm2AHT9WcLY9UQA6sfLEcwmTAARIaYBpHjdfMk/DRDF7+JBA2XtVO/VXlawEKwK6dfrQjCJXxcwCtedWPJPdjrSaP/0QHbxsApl47WfIqcBowbZAi3hKX4ItvZ/E/3Dk+/6tbVugy1BiXC7B4zytXZ7p6P1Fh99B3u1AinfVcA+gZOvSWhgKF9rJ8KQ4lO+VfzKl/xXK5DyrQJ0ercIwUoQhmAlmP5dRApACkJHbvdSTvEp/6crGPWFAOoCQPHJTgB+dwW0BKH11A/Cs/0U2U2Q9ltCrhZ83ReC3UeQ8Kniv3xEUgBLGLue4pOdAIyC1b6WRjiHYCcIhWDfjGCkQGS3dwA6cq0/mkSyEyGn8yV/Fu9deI0pGBVEdlsgAWz9EYHIHoJ9jVAIRswp2kOwEKxIlbVlIViTYBZ2Atz6O66f9k9Hbvepk/wTHrvjT19hrvWUj0gCYDcBdvsnAuxuMOG7O34IduhAFOwWEMLDDpBdfzYgUbALMl1Auw3+9Qo2DSBJMtltQyyBqF57ZFt/VB/569Y79ZqnrGDdgijhR/vv5hOC0Qh82EOwC06kmNOXbPJH7esOJNVLA0j56afIbkGU8KP9d/OJgtUoNqZgtXB/VxGhbAMfHd/Gm1Ysik8KZfOx/RpXMCq4S5jVAk8fn4f/owOq3zaU8LLxuvit7o+CndzBug2mI5gI0o0fBWsqyLQikD967CfCkH/ab+P/OIIRAFQwTTxJtI0/rRC7CUL+u/UQ/jb++B3MNri7vkvYbkOsIlG90w228abjh2AHRG1DQrCapo1d8qlBXcXJEVlr6KdyyC8GP13BukcKwWMJaP3RehoQ24CuP7vf5kd4UL+rCl5WMApoEyZAHg2wjUcAd/3Z/YRntz90gpz5D8EuyNiGhmC1r7WFYCFYSdy2K1h3wu3+ruQTINN2m++rxbf1tV9TEO2/26Wd8unabQNCsOH3RFGwW0BDsBDsBgFSuCjY12da+ZL/6ImjeNOvTYhA9NRIVwayU73WTvGmB6L9msIWSA2jAileCHb/f1cLwQ4IECFJQabveJbgtqE0IBaP6fptflEwYIBtaJdQtoFE+JcnGAFiAaeG0hFK8aghtJ/su/1P493Fk/BoK9h0wSGYa1lXoUIw+HgJ3cFoAOx+an8UjBD6sJdfU1ADa+H+roqCOcR+nYI5ePqrCWCrUOSPMu4OiFVAu94KAtVj8b3GX1YwasC0nQhhASB/lD81hO48ljB2fQhGHTzYiRAh2H1ALX5dQkfBhj+zvruB3Ybvzq/9moISlIKEy+kIIsWifHf7xwIPCyif7pHbJaitRysYNWw1gbN9BHgIdv9vkV38pvpZvuSHYLeQT+NBhIiCTVH+4ocAj4L9cAWjBlu+0R3B2m18S2irYNP+Lf7dfC2e7TuYLZAStASihlG86SOH4lG+ZKd8KX4IBj/nZAlIgFPDpuMRgchO+VK9IVgIdsMRIoQ9Qchfl8Dj78HsxFEBpBjH/RYwmnBqmI037Y/yt/bp/oVg0IFpQkz7swSi9SHY+/3fPrCKYgHvKmYI9oHg8ovW6QnIEUkjMGuf7t/LH5FEwN2KRvGp/bvzI8UlQlnFpfXXfF5GwajBuxtI8UOwrxEIwU6Y0Z14UhQiJNlJQWggyE75U/womHyqtA2hBhGByE4NpnzJTvlT/JcnGDXA2kmxpv1Nx6P8bLwqgSjuyx6RVJi12waQf/JHdvJv7TZeCGYRbh6JNhw1lOw2Hq238UIwQlTabQPIPfkjO/m3dhvv2xHMFty9RHYvqZQvAUyvRaih5N/iQ/kc/U3HP8Nz7A5GDSN7lzAE2HQDyF8I9tHxEOyE+V3ChmAh2F1RDcFu4bEnzHX3soLRkde1kwJY/0QY8kdHIu2neqy9e0frxqN6Q7AqQpd1IZgE7Irbe3G0uwDb9GjCuv7s/m79VI+1R8FsBw/rCXDrvjhHp25DMIu4vOSvuc+u345A+ZL/24FK/WsIhGBruGVXEYEQrAhUlq0hEIKt4ZZdRQRCsCJQWbaGQAi2hlt2FREIwYpAZdkaAiHYGm7ZVUQgBCsClWVrCPwBGTx/Gt+psvkAAAAASUVORK5CYII="/>
          <p:cNvSpPr>
            <a:spLocks noChangeAspect="1" noChangeArrowheads="1"/>
          </p:cNvSpPr>
          <p:nvPr/>
        </p:nvSpPr>
        <p:spPr bwMode="auto">
          <a:xfrm>
            <a:off x="-1329070" y="-1629113"/>
            <a:ext cx="1941845" cy="194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144" y="1681201"/>
            <a:ext cx="4527364" cy="452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2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2165567" y="685800"/>
            <a:ext cx="7897992" cy="4325965"/>
            <a:chOff x="0" y="0"/>
            <a:chExt cx="3120194" cy="15933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120194" cy="1593303"/>
            </a:xfrm>
            <a:custGeom>
              <a:avLst/>
              <a:gdLst/>
              <a:ahLst/>
              <a:cxnLst/>
              <a:rect l="l" t="t" r="r" b="b"/>
              <a:pathLst>
                <a:path w="3120194" h="1593303">
                  <a:moveTo>
                    <a:pt x="47051" y="0"/>
                  </a:moveTo>
                  <a:lnTo>
                    <a:pt x="3073143" y="0"/>
                  </a:lnTo>
                  <a:cubicBezTo>
                    <a:pt x="3099129" y="0"/>
                    <a:pt x="3120194" y="21066"/>
                    <a:pt x="3120194" y="47051"/>
                  </a:cubicBezTo>
                  <a:lnTo>
                    <a:pt x="3120194" y="1546252"/>
                  </a:lnTo>
                  <a:cubicBezTo>
                    <a:pt x="3120194" y="1558731"/>
                    <a:pt x="3115237" y="1570698"/>
                    <a:pt x="3106413" y="1579522"/>
                  </a:cubicBezTo>
                  <a:cubicBezTo>
                    <a:pt x="3097589" y="1588346"/>
                    <a:pt x="3085622" y="1593303"/>
                    <a:pt x="3073143" y="1593303"/>
                  </a:cubicBezTo>
                  <a:lnTo>
                    <a:pt x="47051" y="1593303"/>
                  </a:lnTo>
                  <a:cubicBezTo>
                    <a:pt x="21066" y="1593303"/>
                    <a:pt x="0" y="1572238"/>
                    <a:pt x="0" y="1546252"/>
                  </a:cubicBezTo>
                  <a:lnTo>
                    <a:pt x="0" y="47051"/>
                  </a:lnTo>
                  <a:cubicBezTo>
                    <a:pt x="0" y="34573"/>
                    <a:pt x="4957" y="22605"/>
                    <a:pt x="13781" y="13781"/>
                  </a:cubicBezTo>
                  <a:cubicBezTo>
                    <a:pt x="22605" y="4957"/>
                    <a:pt x="34573" y="0"/>
                    <a:pt x="47051" y="0"/>
                  </a:cubicBezTo>
                  <a:close/>
                </a:path>
              </a:pathLst>
            </a:custGeom>
            <a:solidFill>
              <a:srgbClr val="AF1E31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/>
            </a:p>
          </p:txBody>
        </p:sp>
      </p:grpSp>
      <p:sp>
        <p:nvSpPr>
          <p:cNvPr id="10" name="Freeform 10"/>
          <p:cNvSpPr/>
          <p:nvPr/>
        </p:nvSpPr>
        <p:spPr>
          <a:xfrm rot="-2370413">
            <a:off x="11013152" y="502713"/>
            <a:ext cx="1039514" cy="2892056"/>
          </a:xfrm>
          <a:custGeom>
            <a:avLst/>
            <a:gdLst/>
            <a:ahLst/>
            <a:cxnLst/>
            <a:rect l="l" t="t" r="r" b="b"/>
            <a:pathLst>
              <a:path w="1559271" h="4338084">
                <a:moveTo>
                  <a:pt x="0" y="0"/>
                </a:moveTo>
                <a:lnTo>
                  <a:pt x="1559271" y="0"/>
                </a:lnTo>
                <a:lnTo>
                  <a:pt x="1559271" y="4338084"/>
                </a:lnTo>
                <a:lnTo>
                  <a:pt x="0" y="43380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1048321">
            <a:off x="9318598" y="2553311"/>
            <a:ext cx="1489922" cy="1460124"/>
          </a:xfrm>
          <a:custGeom>
            <a:avLst/>
            <a:gdLst/>
            <a:ahLst/>
            <a:cxnLst/>
            <a:rect l="l" t="t" r="r" b="b"/>
            <a:pathLst>
              <a:path w="2234883" h="2190186">
                <a:moveTo>
                  <a:pt x="0" y="0"/>
                </a:moveTo>
                <a:lnTo>
                  <a:pt x="2234883" y="0"/>
                </a:lnTo>
                <a:lnTo>
                  <a:pt x="2234883" y="2190186"/>
                </a:lnTo>
                <a:lnTo>
                  <a:pt x="0" y="219018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87596" y="352145"/>
            <a:ext cx="2717870" cy="778301"/>
          </a:xfrm>
          <a:custGeom>
            <a:avLst/>
            <a:gdLst/>
            <a:ahLst/>
            <a:cxnLst/>
            <a:rect l="l" t="t" r="r" b="b"/>
            <a:pathLst>
              <a:path w="4076805" h="1584858">
                <a:moveTo>
                  <a:pt x="0" y="0"/>
                </a:moveTo>
                <a:lnTo>
                  <a:pt x="4076804" y="0"/>
                </a:lnTo>
                <a:lnTo>
                  <a:pt x="4076804" y="1584858"/>
                </a:lnTo>
                <a:lnTo>
                  <a:pt x="0" y="15848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733560">
            <a:off x="607133" y="3498014"/>
            <a:ext cx="1123265" cy="1410813"/>
          </a:xfrm>
          <a:custGeom>
            <a:avLst/>
            <a:gdLst/>
            <a:ahLst/>
            <a:cxnLst/>
            <a:rect l="l" t="t" r="r" b="b"/>
            <a:pathLst>
              <a:path w="1684898" h="2116220">
                <a:moveTo>
                  <a:pt x="0" y="0"/>
                </a:moveTo>
                <a:lnTo>
                  <a:pt x="1684898" y="0"/>
                </a:lnTo>
                <a:lnTo>
                  <a:pt x="1684898" y="2116220"/>
                </a:lnTo>
                <a:lnTo>
                  <a:pt x="0" y="211622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flipH="1">
            <a:off x="10851366" y="3992256"/>
            <a:ext cx="776605" cy="2179944"/>
          </a:xfrm>
          <a:custGeom>
            <a:avLst/>
            <a:gdLst/>
            <a:ahLst/>
            <a:cxnLst/>
            <a:rect l="l" t="t" r="r" b="b"/>
            <a:pathLst>
              <a:path w="1164908" h="3269916">
                <a:moveTo>
                  <a:pt x="1164908" y="0"/>
                </a:moveTo>
                <a:lnTo>
                  <a:pt x="0" y="0"/>
                </a:lnTo>
                <a:lnTo>
                  <a:pt x="0" y="3269916"/>
                </a:lnTo>
                <a:lnTo>
                  <a:pt x="1164908" y="3269916"/>
                </a:lnTo>
                <a:lnTo>
                  <a:pt x="1164908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5"/>
          <p:cNvSpPr txBox="1"/>
          <p:nvPr/>
        </p:nvSpPr>
        <p:spPr>
          <a:xfrm>
            <a:off x="1724489" y="5058875"/>
            <a:ext cx="8937967" cy="890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依附類型如何影響關係</a:t>
            </a:r>
            <a:r>
              <a:rPr lang="en-US" altLang="zh-TW" sz="60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?</a:t>
            </a:r>
            <a:endParaRPr lang="en-US" sz="60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24382" y="59252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TW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https://www.youtube.com/watch?v=oigkTOCatHM&amp;ab_channel=TheSchoolofLifeTaipei%E5%8F%B0%E5%8C%97%E4%BA%BA%E7%94%9F%E5%AD%B8%E6%A0%A1</a:t>
            </a:r>
            <a:endParaRPr lang="zh-TW" altLang="en-US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pic>
        <p:nvPicPr>
          <p:cNvPr id="18" name="圖片 17"/>
          <p:cNvPicPr>
            <a:picLocks noChangeAspect="1"/>
          </p:cNvPicPr>
          <p:nvPr/>
        </p:nvPicPr>
        <p:blipFill rotWithShape="1">
          <a:blip r:embed="rId15"/>
          <a:srcRect l="6389" t="15177" r="28561" b="21666"/>
          <a:stretch/>
        </p:blipFill>
        <p:spPr>
          <a:xfrm>
            <a:off x="3029662" y="1135886"/>
            <a:ext cx="6272840" cy="3425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2739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27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0" name="圓角矩形 29"/>
          <p:cNvSpPr/>
          <p:nvPr/>
        </p:nvSpPr>
        <p:spPr>
          <a:xfrm>
            <a:off x="1524001" y="2111565"/>
            <a:ext cx="9143998" cy="2658934"/>
          </a:xfrm>
          <a:prstGeom prst="roundRect">
            <a:avLst/>
          </a:prstGeom>
          <a:solidFill>
            <a:srgbClr val="E7E6E6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764772" y="2261982"/>
            <a:ext cx="10662456" cy="24929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TW" altLang="en-US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知道依附類型後</a:t>
            </a:r>
            <a:r>
              <a:rPr lang="en-US" altLang="zh-TW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TW" altLang="en-US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還是一直爭吵的我們怎麼辦</a:t>
            </a:r>
            <a:r>
              <a:rPr lang="en-US" altLang="zh-TW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979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27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pic>
        <p:nvPicPr>
          <p:cNvPr id="1026" name="Picture 2" descr="https://media.istockphoto.com/id/1407254527/photo/asian-couple-arguing-about-money-at-home.jpg?b=1&amp;s=170667a&amp;w=0&amp;k=20&amp;c=2VBR-6mw_rVbHW6EnIEhMjCKgX7azqy8so7UZ9IE3Rg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280" y="2913827"/>
            <a:ext cx="5526731" cy="365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.istockphoto.com/id/1407863580/photo/depressed-couple-having-a-problem-sitting-head-in-hands-in-the-dark-bedroom-negative-emotion.jpg?b=1&amp;s=170667a&amp;w=0&amp;k=20&amp;c=6b8mL28FepusJc5iUQ7vZOLRydi5FSQzP9FPiz5MljU=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0" y="257536"/>
            <a:ext cx="6328609" cy="421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群組 1"/>
          <p:cNvGrpSpPr/>
          <p:nvPr/>
        </p:nvGrpSpPr>
        <p:grpSpPr>
          <a:xfrm>
            <a:off x="0" y="395773"/>
            <a:ext cx="8734980" cy="1565374"/>
            <a:chOff x="0" y="395773"/>
            <a:chExt cx="8734980" cy="1565374"/>
          </a:xfrm>
        </p:grpSpPr>
        <p:sp>
          <p:nvSpPr>
            <p:cNvPr id="10" name="圓角矩形 9"/>
            <p:cNvSpPr/>
            <p:nvPr/>
          </p:nvSpPr>
          <p:spPr>
            <a:xfrm>
              <a:off x="393033" y="419837"/>
              <a:ext cx="7848599" cy="1541310"/>
            </a:xfrm>
            <a:prstGeom prst="roundRect">
              <a:avLst/>
            </a:prstGeom>
            <a:solidFill>
              <a:srgbClr val="E7E6E6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6" name="TextBox 14"/>
            <p:cNvSpPr txBox="1"/>
            <p:nvPr/>
          </p:nvSpPr>
          <p:spPr>
            <a:xfrm>
              <a:off x="0" y="395773"/>
              <a:ext cx="8734980" cy="14773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200000"/>
                </a:lnSpc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「我們每天都在吵架，大事也吵小事也吵，</a:t>
              </a:r>
              <a:endParaRPr lang="en-US" altLang="zh-TW" sz="3200" dirty="0" smtClean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情緒後根本不清楚當時吵架的原因</a:t>
              </a:r>
              <a:r>
                <a:rPr lang="en-US" altLang="zh-TW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…</a:t>
              </a: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」</a:t>
              </a:r>
              <a:endParaRPr lang="en-US" sz="3200" dirty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</p:txBody>
        </p:sp>
      </p:grpSp>
      <p:grpSp>
        <p:nvGrpSpPr>
          <p:cNvPr id="3" name="群組 2"/>
          <p:cNvGrpSpPr/>
          <p:nvPr/>
        </p:nvGrpSpPr>
        <p:grpSpPr>
          <a:xfrm>
            <a:off x="2691042" y="2290431"/>
            <a:ext cx="9290460" cy="1613816"/>
            <a:chOff x="3064022" y="2290431"/>
            <a:chExt cx="9290460" cy="1613816"/>
          </a:xfrm>
        </p:grpSpPr>
        <p:sp>
          <p:nvSpPr>
            <p:cNvPr id="11" name="圓角矩形 10"/>
            <p:cNvSpPr/>
            <p:nvPr/>
          </p:nvSpPr>
          <p:spPr>
            <a:xfrm>
              <a:off x="3117852" y="2362937"/>
              <a:ext cx="9074150" cy="1541310"/>
            </a:xfrm>
            <a:prstGeom prst="roundRect">
              <a:avLst/>
            </a:prstGeom>
            <a:solidFill>
              <a:srgbClr val="E7E6E6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3064022" y="2290431"/>
              <a:ext cx="9290460" cy="14773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200000"/>
                </a:lnSpc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「我因為他難過的時候，都覺得忍一下就會過了，</a:t>
              </a:r>
              <a:endParaRPr lang="en-US" altLang="zh-TW" sz="3200" dirty="0" smtClean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但現在好像越來越無法忍耐</a:t>
              </a:r>
              <a:r>
                <a:rPr lang="en-US" altLang="zh-TW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…</a:t>
              </a: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」</a:t>
              </a:r>
              <a:endParaRPr lang="en-US" sz="3200" dirty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561568" y="4322654"/>
            <a:ext cx="9484800" cy="1541310"/>
            <a:chOff x="561568" y="4322654"/>
            <a:chExt cx="9484800" cy="1541310"/>
          </a:xfrm>
        </p:grpSpPr>
        <p:sp>
          <p:nvSpPr>
            <p:cNvPr id="12" name="圓角矩形 11"/>
            <p:cNvSpPr/>
            <p:nvPr/>
          </p:nvSpPr>
          <p:spPr>
            <a:xfrm>
              <a:off x="561568" y="4322654"/>
              <a:ext cx="9484800" cy="1541310"/>
            </a:xfrm>
            <a:prstGeom prst="roundRect">
              <a:avLst/>
            </a:prstGeom>
            <a:solidFill>
              <a:srgbClr val="E7E6E6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644672" y="4322654"/>
              <a:ext cx="9290460" cy="14773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200000"/>
                </a:lnSpc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「我想要自己的空間，但只要提出來她就會很排斥，</a:t>
              </a:r>
              <a:endParaRPr lang="en-US" altLang="zh-TW" sz="3200" dirty="0" smtClean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但我能怎麼辦</a:t>
              </a:r>
              <a:r>
                <a:rPr lang="en-US" altLang="zh-TW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…</a:t>
              </a:r>
              <a:r>
                <a:rPr lang="zh-TW" altLang="en-US" sz="3200" dirty="0" smtClean="0">
                  <a:solidFill>
                    <a:srgbClr val="AF1E31"/>
                  </a:solidFill>
                  <a:latin typeface="翩翩體 繁粗體" panose="03000500000000000000" pitchFamily="66" charset="-120"/>
                  <a:ea typeface="翩翩體 繁粗體" panose="03000500000000000000" pitchFamily="66" charset="-120"/>
                </a:rPr>
                <a:t>」</a:t>
              </a:r>
              <a:endParaRPr lang="en-US" sz="3200" dirty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275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1139399" y="2348480"/>
            <a:ext cx="2057400" cy="205740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919"/>
                </a:lnSpc>
              </a:pPr>
              <a:endParaRPr sz="120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8" name="Freeform 8"/>
          <p:cNvSpPr/>
          <p:nvPr/>
        </p:nvSpPr>
        <p:spPr>
          <a:xfrm>
            <a:off x="1128146" y="2348480"/>
            <a:ext cx="2206062" cy="2037599"/>
          </a:xfrm>
          <a:custGeom>
            <a:avLst/>
            <a:gdLst/>
            <a:ahLst/>
            <a:cxnLst/>
            <a:rect l="l" t="t" r="r" b="b"/>
            <a:pathLst>
              <a:path w="3309093" h="3056398">
                <a:moveTo>
                  <a:pt x="0" y="0"/>
                </a:moveTo>
                <a:lnTo>
                  <a:pt x="3309093" y="0"/>
                </a:lnTo>
                <a:lnTo>
                  <a:pt x="3309093" y="3056399"/>
                </a:lnTo>
                <a:lnTo>
                  <a:pt x="0" y="30563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4903663" y="2348480"/>
            <a:ext cx="2057400" cy="20574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919"/>
                </a:lnSpc>
              </a:pPr>
              <a:endParaRPr sz="120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12" name="Freeform 12"/>
          <p:cNvSpPr/>
          <p:nvPr/>
        </p:nvSpPr>
        <p:spPr>
          <a:xfrm>
            <a:off x="4886483" y="2348480"/>
            <a:ext cx="2206062" cy="2037599"/>
          </a:xfrm>
          <a:custGeom>
            <a:avLst/>
            <a:gdLst/>
            <a:ahLst/>
            <a:cxnLst/>
            <a:rect l="l" t="t" r="r" b="b"/>
            <a:pathLst>
              <a:path w="3309093" h="3056398">
                <a:moveTo>
                  <a:pt x="0" y="0"/>
                </a:moveTo>
                <a:lnTo>
                  <a:pt x="3309093" y="0"/>
                </a:lnTo>
                <a:lnTo>
                  <a:pt x="3309093" y="3056399"/>
                </a:lnTo>
                <a:lnTo>
                  <a:pt x="0" y="30563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8622895" y="2348480"/>
            <a:ext cx="2057400" cy="2057400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919"/>
                </a:lnSpc>
              </a:pPr>
              <a:endParaRPr sz="120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16" name="Freeform 16"/>
          <p:cNvSpPr/>
          <p:nvPr/>
        </p:nvSpPr>
        <p:spPr>
          <a:xfrm>
            <a:off x="8646914" y="2348480"/>
            <a:ext cx="2206062" cy="2037599"/>
          </a:xfrm>
          <a:custGeom>
            <a:avLst/>
            <a:gdLst/>
            <a:ahLst/>
            <a:cxnLst/>
            <a:rect l="l" t="t" r="r" b="b"/>
            <a:pathLst>
              <a:path w="3309093" h="3056398">
                <a:moveTo>
                  <a:pt x="0" y="0"/>
                </a:moveTo>
                <a:lnTo>
                  <a:pt x="3309093" y="0"/>
                </a:lnTo>
                <a:lnTo>
                  <a:pt x="3309093" y="3056399"/>
                </a:lnTo>
                <a:lnTo>
                  <a:pt x="0" y="30563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2168099" y="506941"/>
            <a:ext cx="7855803" cy="10130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zh-TW" altLang="en-US" sz="5666" spc="192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目錄大綱</a:t>
            </a:r>
            <a:endParaRPr lang="en-US" sz="5666" spc="192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8" name="Freeform 18"/>
          <p:cNvSpPr/>
          <p:nvPr/>
        </p:nvSpPr>
        <p:spPr>
          <a:xfrm>
            <a:off x="964919" y="519396"/>
            <a:ext cx="1266258" cy="1397284"/>
          </a:xfrm>
          <a:custGeom>
            <a:avLst/>
            <a:gdLst/>
            <a:ahLst/>
            <a:cxnLst/>
            <a:rect l="l" t="t" r="r" b="b"/>
            <a:pathLst>
              <a:path w="1899387" h="2095926">
                <a:moveTo>
                  <a:pt x="0" y="0"/>
                </a:moveTo>
                <a:lnTo>
                  <a:pt x="1899387" y="0"/>
                </a:lnTo>
                <a:lnTo>
                  <a:pt x="1899387" y="2095926"/>
                </a:lnTo>
                <a:lnTo>
                  <a:pt x="0" y="209592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6578311" y="5387500"/>
            <a:ext cx="2303665" cy="1689559"/>
          </a:xfrm>
          <a:custGeom>
            <a:avLst/>
            <a:gdLst/>
            <a:ahLst/>
            <a:cxnLst/>
            <a:rect l="l" t="t" r="r" b="b"/>
            <a:pathLst>
              <a:path w="3455497" h="2534339">
                <a:moveTo>
                  <a:pt x="0" y="0"/>
                </a:moveTo>
                <a:lnTo>
                  <a:pt x="3455497" y="0"/>
                </a:lnTo>
                <a:lnTo>
                  <a:pt x="3455497" y="2534339"/>
                </a:lnTo>
                <a:lnTo>
                  <a:pt x="0" y="25343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 rot="-652608">
            <a:off x="3334816" y="5434670"/>
            <a:ext cx="1390485" cy="1595219"/>
          </a:xfrm>
          <a:custGeom>
            <a:avLst/>
            <a:gdLst/>
            <a:ahLst/>
            <a:cxnLst/>
            <a:rect l="l" t="t" r="r" b="b"/>
            <a:pathLst>
              <a:path w="2085728" h="2392829">
                <a:moveTo>
                  <a:pt x="0" y="0"/>
                </a:moveTo>
                <a:lnTo>
                  <a:pt x="2085729" y="0"/>
                </a:lnTo>
                <a:lnTo>
                  <a:pt x="2085729" y="2392829"/>
                </a:lnTo>
                <a:lnTo>
                  <a:pt x="0" y="239282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 rot="95111">
            <a:off x="9485189" y="782225"/>
            <a:ext cx="3849643" cy="650939"/>
          </a:xfrm>
          <a:custGeom>
            <a:avLst/>
            <a:gdLst/>
            <a:ahLst/>
            <a:cxnLst/>
            <a:rect l="l" t="t" r="r" b="b"/>
            <a:pathLst>
              <a:path w="5774465" h="976409">
                <a:moveTo>
                  <a:pt x="0" y="0"/>
                </a:moveTo>
                <a:lnTo>
                  <a:pt x="5774464" y="0"/>
                </a:lnTo>
                <a:lnTo>
                  <a:pt x="5774464" y="976409"/>
                </a:lnTo>
                <a:lnTo>
                  <a:pt x="0" y="97640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5088823" y="2248387"/>
            <a:ext cx="1674399" cy="19877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46"/>
              </a:lnSpc>
              <a:spcBef>
                <a:spcPct val="0"/>
              </a:spcBef>
            </a:pPr>
            <a:r>
              <a:rPr lang="en-US" sz="11104" spc="377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02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30486" y="2248387"/>
            <a:ext cx="1674399" cy="19877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46"/>
              </a:lnSpc>
              <a:spcBef>
                <a:spcPct val="0"/>
              </a:spcBef>
            </a:pPr>
            <a:r>
              <a:rPr lang="en-US" sz="11104" spc="377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01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8849254" y="2248387"/>
            <a:ext cx="1674399" cy="19877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546"/>
              </a:lnSpc>
              <a:spcBef>
                <a:spcPct val="0"/>
              </a:spcBef>
            </a:pPr>
            <a:r>
              <a:rPr lang="en-US" sz="11104" spc="377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03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780656" y="4849600"/>
            <a:ext cx="2901042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32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愛情的樣貌</a:t>
            </a:r>
            <a:endParaRPr lang="en-US" sz="32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4134585" y="4840356"/>
            <a:ext cx="3595559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32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依附類型談關係</a:t>
            </a:r>
            <a:endParaRPr lang="en-US" sz="32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8043026" y="4840356"/>
            <a:ext cx="3299537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32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提高關係品質</a:t>
            </a:r>
            <a:endParaRPr lang="en-US" sz="32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337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27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0" name="TextBox 28"/>
          <p:cNvSpPr txBox="1"/>
          <p:nvPr/>
        </p:nvSpPr>
        <p:spPr>
          <a:xfrm>
            <a:off x="2093434" y="2246040"/>
            <a:ext cx="7668583" cy="44242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rPr>
              <a:t>伴侶爭吵的狀況千百種，</a:t>
            </a:r>
            <a:endParaRPr lang="en-US" altLang="zh-TW" sz="4000" dirty="0" smtClean="0">
              <a:solidFill>
                <a:srgbClr val="AF1E31"/>
              </a:solidFill>
              <a:latin typeface="翩翩體 繁粗體" panose="03000500000000000000" pitchFamily="66" charset="-120"/>
              <a:ea typeface="翩翩體 繁粗體" panose="03000500000000000000" pitchFamily="66" charset="-120"/>
            </a:endParaRPr>
          </a:p>
        </p:txBody>
      </p:sp>
      <p:sp>
        <p:nvSpPr>
          <p:cNvPr id="32" name="TextBox 28"/>
          <p:cNvSpPr txBox="1"/>
          <p:nvPr/>
        </p:nvSpPr>
        <p:spPr>
          <a:xfrm>
            <a:off x="2093434" y="3865290"/>
            <a:ext cx="7668583" cy="44242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翩翩體 繁粗體" panose="03000500000000000000" pitchFamily="66" charset="-120"/>
                <a:ea typeface="翩翩體 繁粗體" panose="03000500000000000000" pitchFamily="66" charset="-120"/>
              </a:rPr>
              <a:t>我們能怎麼做？</a:t>
            </a:r>
            <a:endParaRPr lang="en-US" altLang="zh-TW" sz="4000" dirty="0" smtClean="0">
              <a:solidFill>
                <a:srgbClr val="AF1E31"/>
              </a:solidFill>
              <a:latin typeface="翩翩體 繁粗體" panose="03000500000000000000" pitchFamily="66" charset="-120"/>
              <a:ea typeface="翩翩體 繁粗體" panose="03000500000000000000" pitchFamily="66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98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2165567" y="685800"/>
            <a:ext cx="7897992" cy="5096924"/>
            <a:chOff x="0" y="0"/>
            <a:chExt cx="3120194" cy="15933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120194" cy="1593303"/>
            </a:xfrm>
            <a:custGeom>
              <a:avLst/>
              <a:gdLst/>
              <a:ahLst/>
              <a:cxnLst/>
              <a:rect l="l" t="t" r="r" b="b"/>
              <a:pathLst>
                <a:path w="3120194" h="1593303">
                  <a:moveTo>
                    <a:pt x="47051" y="0"/>
                  </a:moveTo>
                  <a:lnTo>
                    <a:pt x="3073143" y="0"/>
                  </a:lnTo>
                  <a:cubicBezTo>
                    <a:pt x="3099129" y="0"/>
                    <a:pt x="3120194" y="21066"/>
                    <a:pt x="3120194" y="47051"/>
                  </a:cubicBezTo>
                  <a:lnTo>
                    <a:pt x="3120194" y="1546252"/>
                  </a:lnTo>
                  <a:cubicBezTo>
                    <a:pt x="3120194" y="1558731"/>
                    <a:pt x="3115237" y="1570698"/>
                    <a:pt x="3106413" y="1579522"/>
                  </a:cubicBezTo>
                  <a:cubicBezTo>
                    <a:pt x="3097589" y="1588346"/>
                    <a:pt x="3085622" y="1593303"/>
                    <a:pt x="3073143" y="1593303"/>
                  </a:cubicBezTo>
                  <a:lnTo>
                    <a:pt x="47051" y="1593303"/>
                  </a:lnTo>
                  <a:cubicBezTo>
                    <a:pt x="21066" y="1593303"/>
                    <a:pt x="0" y="1572238"/>
                    <a:pt x="0" y="1546252"/>
                  </a:cubicBezTo>
                  <a:lnTo>
                    <a:pt x="0" y="47051"/>
                  </a:lnTo>
                  <a:cubicBezTo>
                    <a:pt x="0" y="34573"/>
                    <a:pt x="4957" y="22605"/>
                    <a:pt x="13781" y="13781"/>
                  </a:cubicBezTo>
                  <a:cubicBezTo>
                    <a:pt x="22605" y="4957"/>
                    <a:pt x="34573" y="0"/>
                    <a:pt x="47051" y="0"/>
                  </a:cubicBezTo>
                  <a:close/>
                </a:path>
              </a:pathLst>
            </a:custGeom>
            <a:solidFill>
              <a:srgbClr val="AF1E31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/>
            </a:p>
          </p:txBody>
        </p:sp>
      </p:grpSp>
      <p:sp>
        <p:nvSpPr>
          <p:cNvPr id="10" name="Freeform 10"/>
          <p:cNvSpPr/>
          <p:nvPr/>
        </p:nvSpPr>
        <p:spPr>
          <a:xfrm rot="-2370413">
            <a:off x="11013152" y="502713"/>
            <a:ext cx="1039514" cy="2892056"/>
          </a:xfrm>
          <a:custGeom>
            <a:avLst/>
            <a:gdLst/>
            <a:ahLst/>
            <a:cxnLst/>
            <a:rect l="l" t="t" r="r" b="b"/>
            <a:pathLst>
              <a:path w="1559271" h="4338084">
                <a:moveTo>
                  <a:pt x="0" y="0"/>
                </a:moveTo>
                <a:lnTo>
                  <a:pt x="1559271" y="0"/>
                </a:lnTo>
                <a:lnTo>
                  <a:pt x="1559271" y="4338084"/>
                </a:lnTo>
                <a:lnTo>
                  <a:pt x="0" y="43380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1048321">
            <a:off x="9318598" y="2553311"/>
            <a:ext cx="1489922" cy="1460124"/>
          </a:xfrm>
          <a:custGeom>
            <a:avLst/>
            <a:gdLst/>
            <a:ahLst/>
            <a:cxnLst/>
            <a:rect l="l" t="t" r="r" b="b"/>
            <a:pathLst>
              <a:path w="2234883" h="2190186">
                <a:moveTo>
                  <a:pt x="0" y="0"/>
                </a:moveTo>
                <a:lnTo>
                  <a:pt x="2234883" y="0"/>
                </a:lnTo>
                <a:lnTo>
                  <a:pt x="2234883" y="2190186"/>
                </a:lnTo>
                <a:lnTo>
                  <a:pt x="0" y="219018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87596" y="352145"/>
            <a:ext cx="2717870" cy="778301"/>
          </a:xfrm>
          <a:custGeom>
            <a:avLst/>
            <a:gdLst/>
            <a:ahLst/>
            <a:cxnLst/>
            <a:rect l="l" t="t" r="r" b="b"/>
            <a:pathLst>
              <a:path w="4076805" h="1584858">
                <a:moveTo>
                  <a:pt x="0" y="0"/>
                </a:moveTo>
                <a:lnTo>
                  <a:pt x="4076804" y="0"/>
                </a:lnTo>
                <a:lnTo>
                  <a:pt x="4076804" y="1584858"/>
                </a:lnTo>
                <a:lnTo>
                  <a:pt x="0" y="15848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733560">
            <a:off x="607133" y="3498014"/>
            <a:ext cx="1123265" cy="1410813"/>
          </a:xfrm>
          <a:custGeom>
            <a:avLst/>
            <a:gdLst/>
            <a:ahLst/>
            <a:cxnLst/>
            <a:rect l="l" t="t" r="r" b="b"/>
            <a:pathLst>
              <a:path w="1684898" h="2116220">
                <a:moveTo>
                  <a:pt x="0" y="0"/>
                </a:moveTo>
                <a:lnTo>
                  <a:pt x="1684898" y="0"/>
                </a:lnTo>
                <a:lnTo>
                  <a:pt x="1684898" y="2116220"/>
                </a:lnTo>
                <a:lnTo>
                  <a:pt x="0" y="211622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flipH="1">
            <a:off x="10851366" y="3992256"/>
            <a:ext cx="776605" cy="2179944"/>
          </a:xfrm>
          <a:custGeom>
            <a:avLst/>
            <a:gdLst/>
            <a:ahLst/>
            <a:cxnLst/>
            <a:rect l="l" t="t" r="r" b="b"/>
            <a:pathLst>
              <a:path w="1164908" h="3269916">
                <a:moveTo>
                  <a:pt x="1164908" y="0"/>
                </a:moveTo>
                <a:lnTo>
                  <a:pt x="0" y="0"/>
                </a:lnTo>
                <a:lnTo>
                  <a:pt x="0" y="3269916"/>
                </a:lnTo>
                <a:lnTo>
                  <a:pt x="1164908" y="3269916"/>
                </a:lnTo>
                <a:lnTo>
                  <a:pt x="1164908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pic>
        <p:nvPicPr>
          <p:cNvPr id="17" name="圖片 16"/>
          <p:cNvPicPr>
            <a:picLocks noChangeAspect="1"/>
          </p:cNvPicPr>
          <p:nvPr/>
        </p:nvPicPr>
        <p:blipFill rotWithShape="1">
          <a:blip r:embed="rId15"/>
          <a:srcRect b="5781"/>
          <a:stretch/>
        </p:blipFill>
        <p:spPr>
          <a:xfrm>
            <a:off x="2397131" y="1456639"/>
            <a:ext cx="7397739" cy="3920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8" name="矩形 17"/>
          <p:cNvSpPr/>
          <p:nvPr/>
        </p:nvSpPr>
        <p:spPr>
          <a:xfrm>
            <a:off x="3809958" y="5782724"/>
            <a:ext cx="4572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https://www.youtube.com/watch?v=-4EDhdAHrOg</a:t>
            </a:r>
            <a:endParaRPr lang="zh-TW" altLang="en-US" sz="24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69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2"/>
          <a:srcRect b="74986"/>
          <a:stretch/>
        </p:blipFill>
        <p:spPr>
          <a:xfrm>
            <a:off x="5866337" y="2763785"/>
            <a:ext cx="5188146" cy="1396883"/>
          </a:xfrm>
          <a:prstGeom prst="rect">
            <a:avLst/>
          </a:prstGeom>
        </p:spPr>
      </p:pic>
      <p:sp>
        <p:nvSpPr>
          <p:cNvPr id="5" name="Freeform 5"/>
          <p:cNvSpPr/>
          <p:nvPr/>
        </p:nvSpPr>
        <p:spPr>
          <a:xfrm>
            <a:off x="10252493" y="4648900"/>
            <a:ext cx="1762235" cy="1842641"/>
          </a:xfrm>
          <a:custGeom>
            <a:avLst/>
            <a:gdLst/>
            <a:ahLst/>
            <a:cxnLst/>
            <a:rect l="l" t="t" r="r" b="b"/>
            <a:pathLst>
              <a:path w="2643352" h="2763961">
                <a:moveTo>
                  <a:pt x="0" y="0"/>
                </a:moveTo>
                <a:lnTo>
                  <a:pt x="2643351" y="0"/>
                </a:lnTo>
                <a:lnTo>
                  <a:pt x="2643351" y="2763961"/>
                </a:lnTo>
                <a:lnTo>
                  <a:pt x="0" y="276396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93911" flipH="1">
            <a:off x="7554099" y="2273498"/>
            <a:ext cx="1500871" cy="1689894"/>
          </a:xfrm>
          <a:custGeom>
            <a:avLst/>
            <a:gdLst/>
            <a:ahLst/>
            <a:cxnLst/>
            <a:rect l="l" t="t" r="r" b="b"/>
            <a:pathLst>
              <a:path w="2251306" h="2534841">
                <a:moveTo>
                  <a:pt x="2251306" y="0"/>
                </a:moveTo>
                <a:lnTo>
                  <a:pt x="0" y="0"/>
                </a:lnTo>
                <a:lnTo>
                  <a:pt x="0" y="2534841"/>
                </a:lnTo>
                <a:lnTo>
                  <a:pt x="2251306" y="2534841"/>
                </a:lnTo>
                <a:lnTo>
                  <a:pt x="2251306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flipH="1">
            <a:off x="5944665" y="5245367"/>
            <a:ext cx="846219" cy="945976"/>
          </a:xfrm>
          <a:custGeom>
            <a:avLst/>
            <a:gdLst/>
            <a:ahLst/>
            <a:cxnLst/>
            <a:rect l="l" t="t" r="r" b="b"/>
            <a:pathLst>
              <a:path w="1269328" h="1418964">
                <a:moveTo>
                  <a:pt x="1269328" y="0"/>
                </a:moveTo>
                <a:lnTo>
                  <a:pt x="0" y="0"/>
                </a:lnTo>
                <a:lnTo>
                  <a:pt x="0" y="1418964"/>
                </a:lnTo>
                <a:lnTo>
                  <a:pt x="1269328" y="1418964"/>
                </a:lnTo>
                <a:lnTo>
                  <a:pt x="1269328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0" y="236388"/>
            <a:ext cx="1139675" cy="1371600"/>
          </a:xfrm>
          <a:custGeom>
            <a:avLst/>
            <a:gdLst/>
            <a:ahLst/>
            <a:cxnLst/>
            <a:rect l="l" t="t" r="r" b="b"/>
            <a:pathLst>
              <a:path w="1709512" h="2057400">
                <a:moveTo>
                  <a:pt x="0" y="0"/>
                </a:moveTo>
                <a:lnTo>
                  <a:pt x="1709513" y="0"/>
                </a:lnTo>
                <a:lnTo>
                  <a:pt x="1709513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13"/>
          <a:srcRect t="33509"/>
          <a:stretch/>
        </p:blipFill>
        <p:spPr>
          <a:xfrm>
            <a:off x="1816300" y="876098"/>
            <a:ext cx="5715000" cy="3160321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 rotWithShape="1">
          <a:blip r:embed="rId2"/>
          <a:srcRect t="52591" r="11655"/>
          <a:stretch/>
        </p:blipFill>
        <p:spPr>
          <a:xfrm>
            <a:off x="3007895" y="4131672"/>
            <a:ext cx="6509084" cy="264749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471930" y="4027244"/>
            <a:ext cx="5791687" cy="2590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98"/>
              </a:lnSpc>
            </a:pPr>
            <a:r>
              <a:rPr lang="zh-TW" altLang="en-US" sz="6600" spc="347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你們想的或許很</a:t>
            </a:r>
            <a:r>
              <a:rPr lang="zh-TW" altLang="en-US" sz="8000" spc="347" dirty="0" smtClean="0">
                <a:solidFill>
                  <a:schemeClr val="accent1">
                    <a:lumMod val="7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不一樣</a:t>
            </a:r>
            <a:r>
              <a:rPr lang="zh-TW" altLang="en-US" sz="6600" spc="347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！</a:t>
            </a:r>
            <a:endParaRPr lang="en-US" sz="6600" spc="347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67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Freeform 13"/>
          <p:cNvSpPr/>
          <p:nvPr/>
        </p:nvSpPr>
        <p:spPr>
          <a:xfrm>
            <a:off x="9153358" y="408023"/>
            <a:ext cx="2267572" cy="555555"/>
          </a:xfrm>
          <a:custGeom>
            <a:avLst/>
            <a:gdLst/>
            <a:ahLst/>
            <a:cxnLst/>
            <a:rect l="l" t="t" r="r" b="b"/>
            <a:pathLst>
              <a:path w="3401358" h="833333">
                <a:moveTo>
                  <a:pt x="0" y="0"/>
                </a:moveTo>
                <a:lnTo>
                  <a:pt x="3401358" y="0"/>
                </a:lnTo>
                <a:lnTo>
                  <a:pt x="3401358" y="833332"/>
                </a:lnTo>
                <a:lnTo>
                  <a:pt x="0" y="83333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694484" y="254424"/>
            <a:ext cx="5434064" cy="807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346"/>
              </a:lnSpc>
              <a:spcBef>
                <a:spcPct val="0"/>
              </a:spcBef>
            </a:pPr>
            <a:r>
              <a:rPr lang="zh-TW" altLang="en-US" sz="4533" spc="154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維持關係的小技巧</a:t>
            </a:r>
            <a:endParaRPr lang="en-US" sz="4533" spc="154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40" name="Freeform 40"/>
          <p:cNvSpPr/>
          <p:nvPr/>
        </p:nvSpPr>
        <p:spPr>
          <a:xfrm>
            <a:off x="6583667" y="453029"/>
            <a:ext cx="1551244" cy="510549"/>
          </a:xfrm>
          <a:custGeom>
            <a:avLst/>
            <a:gdLst/>
            <a:ahLst/>
            <a:cxnLst/>
            <a:rect l="l" t="t" r="r" b="b"/>
            <a:pathLst>
              <a:path w="2326866" h="765824">
                <a:moveTo>
                  <a:pt x="0" y="0"/>
                </a:moveTo>
                <a:lnTo>
                  <a:pt x="2326867" y="0"/>
                </a:lnTo>
                <a:lnTo>
                  <a:pt x="2326867" y="765823"/>
                </a:lnTo>
                <a:lnTo>
                  <a:pt x="0" y="76582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群組 4"/>
          <p:cNvGrpSpPr/>
          <p:nvPr/>
        </p:nvGrpSpPr>
        <p:grpSpPr>
          <a:xfrm>
            <a:off x="410301" y="1524236"/>
            <a:ext cx="11454154" cy="4902573"/>
            <a:chOff x="410301" y="1524236"/>
            <a:chExt cx="11454154" cy="4902573"/>
          </a:xfrm>
        </p:grpSpPr>
        <p:grpSp>
          <p:nvGrpSpPr>
            <p:cNvPr id="45" name="群組 44"/>
            <p:cNvGrpSpPr/>
            <p:nvPr/>
          </p:nvGrpSpPr>
          <p:grpSpPr>
            <a:xfrm>
              <a:off x="4351663" y="1550096"/>
              <a:ext cx="3561348" cy="2124181"/>
              <a:chOff x="565484" y="1418491"/>
              <a:chExt cx="3561348" cy="2124181"/>
            </a:xfrm>
          </p:grpSpPr>
          <p:sp>
            <p:nvSpPr>
              <p:cNvPr id="41" name="Freeform 16"/>
              <p:cNvSpPr/>
              <p:nvPr/>
            </p:nvSpPr>
            <p:spPr>
              <a:xfrm>
                <a:off x="565484" y="1418491"/>
                <a:ext cx="3561348" cy="2124181"/>
              </a:xfrm>
              <a:custGeom>
                <a:avLst/>
                <a:gdLst/>
                <a:ahLst/>
                <a:cxnLst/>
                <a:rect l="l" t="t" r="r" b="b"/>
                <a:pathLst>
                  <a:path w="1588136" h="1635147">
                    <a:moveTo>
                      <a:pt x="0" y="0"/>
                    </a:moveTo>
                    <a:lnTo>
                      <a:pt x="1588136" y="0"/>
                    </a:lnTo>
                    <a:lnTo>
                      <a:pt x="1588136" y="1635146"/>
                    </a:lnTo>
                    <a:lnTo>
                      <a:pt x="0" y="163514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>
                  <a:extLst>
                    <a:ext uri="{96DAC541-7B7A-43D3-8B79-37D633B846F1}">
                      <asvg:svgBlip xmlns:asvg="http://schemas.microsoft.com/office/drawing/2016/SVG/main" xmlns="" r:embed="rId21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714289" y="1988138"/>
                <a:ext cx="3232314" cy="984885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認識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到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你們有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不同的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方式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並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支持他</a:t>
                </a:r>
                <a:endParaRPr lang="en-US" sz="32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grpSp>
          <p:nvGrpSpPr>
            <p:cNvPr id="51" name="群組 50"/>
            <p:cNvGrpSpPr/>
            <p:nvPr/>
          </p:nvGrpSpPr>
          <p:grpSpPr>
            <a:xfrm>
              <a:off x="8293025" y="1524236"/>
              <a:ext cx="3571430" cy="2175901"/>
              <a:chOff x="3605882" y="4163252"/>
              <a:chExt cx="3571430" cy="2175901"/>
            </a:xfrm>
          </p:grpSpPr>
          <p:sp>
            <p:nvSpPr>
              <p:cNvPr id="43" name="Freeform 16"/>
              <p:cNvSpPr/>
              <p:nvPr/>
            </p:nvSpPr>
            <p:spPr>
              <a:xfrm>
                <a:off x="3605882" y="4163252"/>
                <a:ext cx="3571430" cy="2175901"/>
              </a:xfrm>
              <a:custGeom>
                <a:avLst/>
                <a:gdLst/>
                <a:ahLst/>
                <a:cxnLst/>
                <a:rect l="l" t="t" r="r" b="b"/>
                <a:pathLst>
                  <a:path w="1588136" h="1635147">
                    <a:moveTo>
                      <a:pt x="0" y="0"/>
                    </a:moveTo>
                    <a:lnTo>
                      <a:pt x="1588136" y="0"/>
                    </a:lnTo>
                    <a:lnTo>
                      <a:pt x="1588136" y="1635146"/>
                    </a:lnTo>
                    <a:lnTo>
                      <a:pt x="0" y="163514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>
                  <a:extLst>
                    <a:ext uri="{96DAC541-7B7A-43D3-8B79-37D633B846F1}">
                      <asvg:svgBlip xmlns:asvg="http://schemas.microsoft.com/office/drawing/2016/SVG/main" xmlns="" r:embed="rId21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3946603" y="4834876"/>
                <a:ext cx="2889988" cy="984885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不一直重複</a:t>
                </a:r>
                <a:endParaRPr lang="en-US" altLang="zh-TW" sz="32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沒有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幫助的行為</a:t>
                </a:r>
                <a:endParaRPr lang="en-US" sz="32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grpSp>
          <p:nvGrpSpPr>
            <p:cNvPr id="48" name="群組 47"/>
            <p:cNvGrpSpPr/>
            <p:nvPr/>
          </p:nvGrpSpPr>
          <p:grpSpPr>
            <a:xfrm>
              <a:off x="2125989" y="4250908"/>
              <a:ext cx="3643896" cy="2175901"/>
              <a:chOff x="7885967" y="1471692"/>
              <a:chExt cx="3643896" cy="2175901"/>
            </a:xfrm>
          </p:grpSpPr>
          <p:sp>
            <p:nvSpPr>
              <p:cNvPr id="42" name="Freeform 16"/>
              <p:cNvSpPr/>
              <p:nvPr/>
            </p:nvSpPr>
            <p:spPr>
              <a:xfrm>
                <a:off x="7958433" y="1471692"/>
                <a:ext cx="3571430" cy="2175901"/>
              </a:xfrm>
              <a:custGeom>
                <a:avLst/>
                <a:gdLst/>
                <a:ahLst/>
                <a:cxnLst/>
                <a:rect l="l" t="t" r="r" b="b"/>
                <a:pathLst>
                  <a:path w="1588136" h="1635147">
                    <a:moveTo>
                      <a:pt x="0" y="0"/>
                    </a:moveTo>
                    <a:lnTo>
                      <a:pt x="1588136" y="0"/>
                    </a:lnTo>
                    <a:lnTo>
                      <a:pt x="1588136" y="1635146"/>
                    </a:lnTo>
                    <a:lnTo>
                      <a:pt x="0" y="163514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>
                  <a:extLst>
                    <a:ext uri="{96DAC541-7B7A-43D3-8B79-37D633B846F1}">
                      <asvg:svgBlip xmlns:asvg="http://schemas.microsoft.com/office/drawing/2016/SVG/main" xmlns="" r:embed="rId21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29" name="TextBox 29"/>
              <p:cNvSpPr txBox="1"/>
              <p:nvPr/>
            </p:nvSpPr>
            <p:spPr>
              <a:xfrm>
                <a:off x="7885967" y="1885272"/>
                <a:ext cx="3643452" cy="147732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一同談談彼此喜歡的「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獲得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」和</a:t>
                </a:r>
                <a:endParaRPr lang="en-US" altLang="zh-TW" sz="32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「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給予支持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」的方式</a:t>
                </a:r>
                <a:endParaRPr lang="en-US" sz="32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grpSp>
          <p:nvGrpSpPr>
            <p:cNvPr id="46" name="群組 45"/>
            <p:cNvGrpSpPr/>
            <p:nvPr/>
          </p:nvGrpSpPr>
          <p:grpSpPr>
            <a:xfrm>
              <a:off x="410301" y="1550096"/>
              <a:ext cx="3561348" cy="2124181"/>
              <a:chOff x="3779143" y="1501324"/>
              <a:chExt cx="3561348" cy="2124181"/>
            </a:xfrm>
          </p:grpSpPr>
          <p:sp>
            <p:nvSpPr>
              <p:cNvPr id="44" name="Freeform 16"/>
              <p:cNvSpPr/>
              <p:nvPr/>
            </p:nvSpPr>
            <p:spPr>
              <a:xfrm>
                <a:off x="3779143" y="1501324"/>
                <a:ext cx="3561348" cy="2124181"/>
              </a:xfrm>
              <a:custGeom>
                <a:avLst/>
                <a:gdLst/>
                <a:ahLst/>
                <a:cxnLst/>
                <a:rect l="l" t="t" r="r" b="b"/>
                <a:pathLst>
                  <a:path w="1588136" h="1635147">
                    <a:moveTo>
                      <a:pt x="0" y="0"/>
                    </a:moveTo>
                    <a:lnTo>
                      <a:pt x="1588136" y="0"/>
                    </a:lnTo>
                    <a:lnTo>
                      <a:pt x="1588136" y="1635146"/>
                    </a:lnTo>
                    <a:lnTo>
                      <a:pt x="0" y="163514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>
                  <a:extLst>
                    <a:ext uri="{96DAC541-7B7A-43D3-8B79-37D633B846F1}">
                      <asvg:svgBlip xmlns:asvg="http://schemas.microsoft.com/office/drawing/2016/SVG/main" xmlns="" r:embed="rId21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14" name="矩形 13"/>
              <p:cNvSpPr/>
              <p:nvPr/>
            </p:nvSpPr>
            <p:spPr>
              <a:xfrm>
                <a:off x="4473267" y="2032961"/>
                <a:ext cx="2148344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努力瞭解</a:t>
                </a:r>
                <a:endParaRPr lang="en-US" altLang="zh-TW" sz="32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彼此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的觀點</a:t>
                </a:r>
                <a:endParaRPr lang="en-US" altLang="zh-TW" sz="32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grpSp>
          <p:nvGrpSpPr>
            <p:cNvPr id="50" name="群組 49"/>
            <p:cNvGrpSpPr/>
            <p:nvPr/>
          </p:nvGrpSpPr>
          <p:grpSpPr>
            <a:xfrm>
              <a:off x="6184514" y="4250908"/>
              <a:ext cx="3571430" cy="2175901"/>
              <a:chOff x="9323535" y="4284294"/>
              <a:chExt cx="3571430" cy="2175901"/>
            </a:xfrm>
          </p:grpSpPr>
          <p:sp>
            <p:nvSpPr>
              <p:cNvPr id="49" name="Freeform 16"/>
              <p:cNvSpPr/>
              <p:nvPr/>
            </p:nvSpPr>
            <p:spPr>
              <a:xfrm>
                <a:off x="9323535" y="4284294"/>
                <a:ext cx="3571430" cy="2175901"/>
              </a:xfrm>
              <a:custGeom>
                <a:avLst/>
                <a:gdLst/>
                <a:ahLst/>
                <a:cxnLst/>
                <a:rect l="l" t="t" r="r" b="b"/>
                <a:pathLst>
                  <a:path w="1588136" h="1635147">
                    <a:moveTo>
                      <a:pt x="0" y="0"/>
                    </a:moveTo>
                    <a:lnTo>
                      <a:pt x="1588136" y="0"/>
                    </a:lnTo>
                    <a:lnTo>
                      <a:pt x="1588136" y="1635146"/>
                    </a:lnTo>
                    <a:lnTo>
                      <a:pt x="0" y="163514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>
                  <a:extLst>
                    <a:ext uri="{96DAC541-7B7A-43D3-8B79-37D633B846F1}">
                      <asvg:svgBlip xmlns:asvg="http://schemas.microsoft.com/office/drawing/2016/SVG/main" xmlns="" r:embed="rId21"/>
                    </a:ext>
                  </a:extLst>
                </a:blip>
                <a:stretch>
                  <a:fillRect/>
                </a:stretch>
              </a:blipFill>
            </p:spPr>
          </p:sp>
          <p:sp>
            <p:nvSpPr>
              <p:cNvPr id="47" name="TextBox 29"/>
              <p:cNvSpPr txBox="1"/>
              <p:nvPr/>
            </p:nvSpPr>
            <p:spPr>
              <a:xfrm>
                <a:off x="9413063" y="4707495"/>
                <a:ext cx="3481902" cy="1477328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想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出一個雙方都能接受的</a:t>
                </a:r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方式</a:t>
                </a:r>
                <a:endParaRPr lang="en-US" altLang="zh-TW" sz="32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  <a:p>
                <a:pPr algn="ctr"/>
                <a:r>
                  <a:rPr lang="zh-TW" altLang="en-US" sz="3200" dirty="0" smtClean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互相</a:t>
                </a:r>
                <a:r>
                  <a:rPr lang="zh-TW" altLang="en-US" sz="3200" dirty="0">
                    <a:solidFill>
                      <a:srgbClr val="AF1E31"/>
                    </a:solidFill>
                    <a:latin typeface="辰宇落雁體 Thin Monospaced" panose="02000203000000000000" pitchFamily="2" charset="-120"/>
                    <a:ea typeface="辰宇落雁體 Thin Monospaced" panose="02000203000000000000" pitchFamily="2" charset="-120"/>
                  </a:rPr>
                  <a:t>扶持</a:t>
                </a:r>
                <a:endParaRPr lang="en-US" sz="3200" dirty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</p:grpSp>
      <p:sp>
        <p:nvSpPr>
          <p:cNvPr id="24" name="Freeform 25"/>
          <p:cNvSpPr/>
          <p:nvPr/>
        </p:nvSpPr>
        <p:spPr>
          <a:xfrm>
            <a:off x="1257101" y="2436165"/>
            <a:ext cx="1842992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5"/>
          <p:cNvSpPr/>
          <p:nvPr/>
        </p:nvSpPr>
        <p:spPr>
          <a:xfrm>
            <a:off x="8651111" y="2930828"/>
            <a:ext cx="2872623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25"/>
          <p:cNvSpPr/>
          <p:nvPr/>
        </p:nvSpPr>
        <p:spPr>
          <a:xfrm>
            <a:off x="2842679" y="4964964"/>
            <a:ext cx="2872623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  <p:sp>
        <p:nvSpPr>
          <p:cNvPr id="33" name="Freeform 25"/>
          <p:cNvSpPr/>
          <p:nvPr/>
        </p:nvSpPr>
        <p:spPr>
          <a:xfrm>
            <a:off x="7913012" y="4964176"/>
            <a:ext cx="1716764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25"/>
          <p:cNvSpPr/>
          <p:nvPr/>
        </p:nvSpPr>
        <p:spPr>
          <a:xfrm>
            <a:off x="6981956" y="5430263"/>
            <a:ext cx="2066793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  <p:sp>
        <p:nvSpPr>
          <p:cNvPr id="35" name="Freeform 25"/>
          <p:cNvSpPr/>
          <p:nvPr/>
        </p:nvSpPr>
        <p:spPr>
          <a:xfrm>
            <a:off x="6274042" y="2861392"/>
            <a:ext cx="1317383" cy="352040"/>
          </a:xfrm>
          <a:custGeom>
            <a:avLst/>
            <a:gdLst/>
            <a:ahLst/>
            <a:cxnLst/>
            <a:rect l="l" t="t" r="r" b="b"/>
            <a:pathLst>
              <a:path w="3122935" h="528060">
                <a:moveTo>
                  <a:pt x="0" y="0"/>
                </a:moveTo>
                <a:lnTo>
                  <a:pt x="3122935" y="0"/>
                </a:lnTo>
                <a:lnTo>
                  <a:pt x="3122935" y="528059"/>
                </a:lnTo>
                <a:lnTo>
                  <a:pt x="0" y="528059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2806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685800" y="457200"/>
            <a:ext cx="6492922" cy="1013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933"/>
              </a:lnSpc>
              <a:spcBef>
                <a:spcPct val="0"/>
              </a:spcBef>
            </a:pPr>
            <a:r>
              <a:rPr lang="zh-TW" altLang="en-US" sz="5666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釘子</a:t>
            </a:r>
            <a:r>
              <a:rPr lang="zh-TW" altLang="en-US" sz="5666" spc="192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的例子</a:t>
            </a:r>
            <a:endParaRPr lang="en-US" sz="5666" spc="192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8" name="群組 17"/>
          <p:cNvGrpSpPr/>
          <p:nvPr/>
        </p:nvGrpSpPr>
        <p:grpSpPr>
          <a:xfrm>
            <a:off x="380247" y="1377195"/>
            <a:ext cx="10711504" cy="5261431"/>
            <a:chOff x="968991" y="1155365"/>
            <a:chExt cx="10122759" cy="5261431"/>
          </a:xfrm>
        </p:grpSpPr>
        <p:sp>
          <p:nvSpPr>
            <p:cNvPr id="11" name="矩形 10"/>
            <p:cNvSpPr/>
            <p:nvPr/>
          </p:nvSpPr>
          <p:spPr>
            <a:xfrm>
              <a:off x="968991" y="1155365"/>
              <a:ext cx="10122759" cy="5261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7" name="直線接點 16"/>
            <p:cNvCxnSpPr/>
            <p:nvPr/>
          </p:nvCxnSpPr>
          <p:spPr>
            <a:xfrm flipH="1">
              <a:off x="2070373" y="1484085"/>
              <a:ext cx="1" cy="4603990"/>
            </a:xfrm>
            <a:prstGeom prst="line">
              <a:avLst/>
            </a:prstGeom>
            <a:ln w="38100">
              <a:solidFill>
                <a:srgbClr val="AF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445092" y="1376421"/>
            <a:ext cx="12887644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800" b="1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女</a:t>
            </a:r>
            <a:r>
              <a:rPr kumimoji="0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人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這根釘子一點關係也沒有。</a:t>
            </a:r>
            <a:endParaRPr kumimoji="0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男人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妳確定嗎？因為，其實看起來不嚴重，如果我們把它拔起來…</a:t>
            </a:r>
            <a:endParaRPr kumimoji="0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女人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不要一直想要去解決它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！</a:t>
            </a:r>
            <a:endParaRPr kumimoji="0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800" b="1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</a:t>
            </a:r>
            <a:r>
              <a:rPr lang="zh-TW" altLang="en-US" sz="2800" b="1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 </a:t>
            </a:r>
            <a:endParaRPr kumimoji="0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男人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我不是想要去「解決」什麼，我只是想點出問題，</a:t>
            </a:r>
            <a:endParaRPr kumimoji="0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</a:t>
            </a:r>
            <a:r>
              <a:rPr lang="zh-TW" altLang="en-US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 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也許那根釘子就是…</a:t>
            </a:r>
            <a:endParaRPr kumimoji="0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　 </a:t>
            </a:r>
            <a:endParaRPr kumimoji="0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　</a:t>
            </a:r>
            <a:endParaRPr kumimoji="0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0" name="Freeform 20"/>
          <p:cNvSpPr/>
          <p:nvPr/>
        </p:nvSpPr>
        <p:spPr>
          <a:xfrm>
            <a:off x="9950516" y="383059"/>
            <a:ext cx="1953904" cy="1988271"/>
          </a:xfrm>
          <a:custGeom>
            <a:avLst/>
            <a:gdLst/>
            <a:ahLst/>
            <a:cxnLst/>
            <a:rect l="l" t="t" r="r" b="b"/>
            <a:pathLst>
              <a:path w="2382008" h="2514596">
                <a:moveTo>
                  <a:pt x="0" y="0"/>
                </a:moveTo>
                <a:lnTo>
                  <a:pt x="2382008" y="0"/>
                </a:lnTo>
                <a:lnTo>
                  <a:pt x="2382008" y="2514595"/>
                </a:lnTo>
                <a:lnTo>
                  <a:pt x="0" y="25145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cxnSp>
        <p:nvCxnSpPr>
          <p:cNvPr id="12" name="直線接點 11"/>
          <p:cNvCxnSpPr/>
          <p:nvPr/>
        </p:nvCxnSpPr>
        <p:spPr>
          <a:xfrm rot="16200000" flipH="1">
            <a:off x="3482721" y="1271861"/>
            <a:ext cx="1" cy="360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532839" y="3247274"/>
            <a:ext cx="50097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zh-TW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我現在真正需要的是你聽我</a:t>
            </a:r>
            <a:r>
              <a:rPr lang="zh-TW" altLang="zh-TW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說</a:t>
            </a: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！</a:t>
            </a:r>
            <a:endParaRPr lang="en-US" altLang="zh-TW" sz="2800" dirty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cxnSp>
        <p:nvCxnSpPr>
          <p:cNvPr id="16" name="直線接點 15"/>
          <p:cNvCxnSpPr/>
          <p:nvPr/>
        </p:nvCxnSpPr>
        <p:spPr>
          <a:xfrm rot="16200000" flipH="1">
            <a:off x="5224453" y="791305"/>
            <a:ext cx="1" cy="720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>
            <a:off x="1677880" y="5022668"/>
            <a:ext cx="3161071" cy="447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610532" y="5217796"/>
            <a:ext cx="67329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抱歉，感覺得出來你現在很</a:t>
            </a: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糟糕、很害怕。</a:t>
            </a:r>
            <a:endParaRPr lang="en-US" altLang="zh-TW" sz="2800" dirty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67520" y="5773558"/>
            <a:ext cx="7077579" cy="65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我不想讓你有這種感覺，我真的很想幫助</a:t>
            </a: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你。</a:t>
            </a:r>
            <a:endParaRPr lang="zh-TW" altLang="en-US" sz="2800" b="1" dirty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24" name="群組 23"/>
          <p:cNvGrpSpPr/>
          <p:nvPr/>
        </p:nvGrpSpPr>
        <p:grpSpPr>
          <a:xfrm>
            <a:off x="6345644" y="2757334"/>
            <a:ext cx="4054202" cy="1110830"/>
            <a:chOff x="3903956" y="3219045"/>
            <a:chExt cx="3903584" cy="1110830"/>
          </a:xfrm>
        </p:grpSpPr>
        <p:sp>
          <p:nvSpPr>
            <p:cNvPr id="25" name="Freeform 12"/>
            <p:cNvSpPr/>
            <p:nvPr/>
          </p:nvSpPr>
          <p:spPr>
            <a:xfrm>
              <a:off x="4086130" y="3219045"/>
              <a:ext cx="3579716" cy="1110830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6" name="TextBox 14"/>
            <p:cNvSpPr txBox="1"/>
            <p:nvPr/>
          </p:nvSpPr>
          <p:spPr>
            <a:xfrm>
              <a:off x="3903956" y="3262808"/>
              <a:ext cx="3903584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從「責怪」變成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</a:t>
              </a:r>
              <a:r>
                <a:rPr lang="zh-TW" altLang="en-US" sz="32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表達自己的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需要」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7" name="群組 26"/>
          <p:cNvGrpSpPr/>
          <p:nvPr/>
        </p:nvGrpSpPr>
        <p:grpSpPr>
          <a:xfrm>
            <a:off x="8068818" y="4528440"/>
            <a:ext cx="4054202" cy="1428020"/>
            <a:chOff x="3903956" y="3219045"/>
            <a:chExt cx="3903584" cy="1428020"/>
          </a:xfrm>
        </p:grpSpPr>
        <p:sp>
          <p:nvSpPr>
            <p:cNvPr id="28" name="Freeform 12"/>
            <p:cNvSpPr/>
            <p:nvPr/>
          </p:nvSpPr>
          <p:spPr>
            <a:xfrm>
              <a:off x="3935686" y="3219045"/>
              <a:ext cx="3871854" cy="1428020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9" name="TextBox 14"/>
            <p:cNvSpPr txBox="1"/>
            <p:nvPr/>
          </p:nvSpPr>
          <p:spPr>
            <a:xfrm>
              <a:off x="3903956" y="3262808"/>
              <a:ext cx="3903584" cy="129266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從</a:t>
              </a:r>
              <a:r>
                <a:rPr lang="zh-TW" altLang="en-US" sz="28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堅持自己</a:t>
              </a:r>
              <a:r>
                <a:rPr lang="zh-TW" altLang="en-US" sz="28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」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</a:t>
              </a:r>
              <a:r>
                <a:rPr lang="zh-TW" altLang="en-US" sz="28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想法</a:t>
              </a:r>
              <a:endParaRPr lang="en-US" altLang="zh-TW" sz="28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變成「接納對方</a:t>
              </a:r>
              <a:r>
                <a:rPr lang="zh-TW" altLang="en-US" sz="28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」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的想法</a:t>
              </a:r>
              <a:endParaRPr lang="en-US" altLang="zh-TW" sz="28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和「表達自己</a:t>
              </a:r>
              <a:r>
                <a:rPr lang="zh-TW" altLang="en-US" sz="28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」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的擔心</a:t>
              </a:r>
              <a:endParaRPr lang="en-US" altLang="zh-TW" sz="2800" dirty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78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685800" y="457200"/>
            <a:ext cx="6492922" cy="10130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933"/>
              </a:lnSpc>
              <a:spcBef>
                <a:spcPct val="0"/>
              </a:spcBef>
            </a:pPr>
            <a:r>
              <a:rPr lang="zh-TW" altLang="en-US" sz="5666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釘子的</a:t>
            </a:r>
            <a:r>
              <a:rPr lang="zh-TW" altLang="en-US" sz="5666" spc="192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例子</a:t>
            </a:r>
            <a:endParaRPr lang="en-US" sz="5666" spc="192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380247" y="1377195"/>
            <a:ext cx="10711504" cy="5261431"/>
            <a:chOff x="968991" y="1155365"/>
            <a:chExt cx="10122759" cy="5261431"/>
          </a:xfrm>
        </p:grpSpPr>
        <p:sp>
          <p:nvSpPr>
            <p:cNvPr id="14" name="矩形 13"/>
            <p:cNvSpPr/>
            <p:nvPr/>
          </p:nvSpPr>
          <p:spPr>
            <a:xfrm>
              <a:off x="968991" y="1155365"/>
              <a:ext cx="10122759" cy="5261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5" name="直線接點 14"/>
            <p:cNvCxnSpPr/>
            <p:nvPr/>
          </p:nvCxnSpPr>
          <p:spPr>
            <a:xfrm flipH="1">
              <a:off x="2070373" y="1484085"/>
              <a:ext cx="1" cy="4603990"/>
            </a:xfrm>
            <a:prstGeom prst="line">
              <a:avLst/>
            </a:prstGeom>
            <a:ln w="38100">
              <a:solidFill>
                <a:srgbClr val="AF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457032" y="1518361"/>
            <a:ext cx="1288764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女人</a:t>
            </a:r>
            <a:r>
              <a:rPr lang="zh-TW" altLang="en-US" sz="2800" b="1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 你</a:t>
            </a:r>
            <a:r>
              <a:rPr lang="zh-TW" altLang="en-US" sz="2800" b="1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總是這麼做！你永遠只想著解決問題</a:t>
            </a:r>
            <a:r>
              <a:rPr lang="zh-TW" altLang="en-US" sz="2800" b="1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，</a:t>
            </a:r>
            <a:endParaRPr lang="en-US" altLang="zh-TW" sz="2800" b="1" dirty="0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　 而</a:t>
            </a:r>
            <a:r>
              <a:rPr lang="zh-TW" altLang="en-US" sz="2800" b="1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我需要的只是你專心聽我說話</a:t>
            </a:r>
            <a:r>
              <a:rPr lang="zh-TW" altLang="en-US" sz="2800" b="1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。</a:t>
            </a:r>
            <a:endParaRPr lang="en-US" altLang="zh-TW" sz="2800" b="1" dirty="0" smtClean="0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zh-TW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男人</a:t>
            </a:r>
            <a:r>
              <a:rPr kumimoji="0" lang="zh-TW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：</a:t>
            </a: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lang="zh-TW" altLang="en-US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這</a:t>
            </a:r>
            <a:r>
              <a:rPr lang="zh-TW" altLang="en-US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真是</a:t>
            </a:r>
            <a:r>
              <a:rPr lang="en-US" altLang="zh-TW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  <a:r>
              <a:rPr lang="zh-TW" altLang="en-US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呃</a:t>
            </a:r>
            <a:r>
              <a:rPr lang="en-US" altLang="zh-TW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  <a:r>
              <a:rPr lang="zh-TW" altLang="en-US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我覺得妳不需要這個</a:t>
            </a:r>
            <a:r>
              <a:rPr lang="zh-TW" altLang="en-US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，</a:t>
            </a:r>
            <a:endParaRPr lang="en-US" altLang="zh-TW" sz="2800" dirty="0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lang="zh-TW" altLang="en-US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　　　我</a:t>
            </a:r>
            <a:r>
              <a:rPr lang="zh-TW" altLang="en-US" sz="2800" dirty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覺得妳需要的是把那根釘子</a:t>
            </a:r>
            <a:r>
              <a:rPr lang="en-US" altLang="zh-TW" sz="2800" dirty="0" smtClean="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  <a:endParaRPr lang="en-US" altLang="zh-TW" sz="2800" dirty="0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cxnSp>
        <p:nvCxnSpPr>
          <p:cNvPr id="19" name="直線接點 18"/>
          <p:cNvCxnSpPr/>
          <p:nvPr/>
        </p:nvCxnSpPr>
        <p:spPr>
          <a:xfrm rot="16200000" flipH="1">
            <a:off x="4712118" y="-1133045"/>
            <a:ext cx="1" cy="612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20"/>
          <p:cNvSpPr/>
          <p:nvPr/>
        </p:nvSpPr>
        <p:spPr>
          <a:xfrm>
            <a:off x="9950516" y="383059"/>
            <a:ext cx="1953904" cy="1988271"/>
          </a:xfrm>
          <a:custGeom>
            <a:avLst/>
            <a:gdLst/>
            <a:ahLst/>
            <a:cxnLst/>
            <a:rect l="l" t="t" r="r" b="b"/>
            <a:pathLst>
              <a:path w="2382008" h="2514596">
                <a:moveTo>
                  <a:pt x="0" y="0"/>
                </a:moveTo>
                <a:lnTo>
                  <a:pt x="2382008" y="0"/>
                </a:lnTo>
                <a:lnTo>
                  <a:pt x="2382008" y="2514595"/>
                </a:lnTo>
                <a:lnTo>
                  <a:pt x="0" y="25145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1" name="矩形 20"/>
          <p:cNvSpPr/>
          <p:nvPr/>
        </p:nvSpPr>
        <p:spPr>
          <a:xfrm>
            <a:off x="1545686" y="2839430"/>
            <a:ext cx="9490098" cy="65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我知道你</a:t>
            </a: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會，如果</a:t>
            </a: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你只是傾聽而不急著解決，我會感覺更好。</a:t>
            </a:r>
            <a:endParaRPr lang="en-US" altLang="zh-TW" sz="2800" dirty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cxnSp>
        <p:nvCxnSpPr>
          <p:cNvPr id="23" name="直線接點 22"/>
          <p:cNvCxnSpPr/>
          <p:nvPr/>
        </p:nvCxnSpPr>
        <p:spPr>
          <a:xfrm rot="16200000" flipH="1">
            <a:off x="4322473" y="1795833"/>
            <a:ext cx="1" cy="540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541001" y="5368405"/>
            <a:ext cx="569899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好</a:t>
            </a: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吧，那你多跟我說說妳</a:t>
            </a: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的</a:t>
            </a:r>
            <a:r>
              <a:rPr lang="zh-TW" altLang="en-US" sz="2800" b="1" dirty="0" smtClean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感受吧！</a:t>
            </a:r>
            <a:endParaRPr lang="en-US" altLang="zh-TW" sz="2800" b="1" dirty="0" smtClean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cxnSp>
        <p:nvCxnSpPr>
          <p:cNvPr id="27" name="直線接點 26"/>
          <p:cNvCxnSpPr/>
          <p:nvPr/>
        </p:nvCxnSpPr>
        <p:spPr>
          <a:xfrm rot="16200000" flipH="1">
            <a:off x="4022888" y="217935"/>
            <a:ext cx="1" cy="468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545686" y="3472679"/>
            <a:ext cx="8111516" cy="65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TW" altLang="en-US" sz="2800" b="1" dirty="0">
                <a:solidFill>
                  <a:srgbClr val="C00000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我也想解決這個問題，但首先我需要談談我的感受。</a:t>
            </a:r>
            <a:endParaRPr lang="en-US" altLang="zh-TW" sz="2800" dirty="0">
              <a:solidFill>
                <a:srgbClr val="C00000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cxnSp>
        <p:nvCxnSpPr>
          <p:cNvPr id="29" name="直線接點 28"/>
          <p:cNvCxnSpPr/>
          <p:nvPr/>
        </p:nvCxnSpPr>
        <p:spPr>
          <a:xfrm rot="16200000" flipH="1">
            <a:off x="3992118" y="2812748"/>
            <a:ext cx="1" cy="4680000"/>
          </a:xfrm>
          <a:prstGeom prst="line">
            <a:avLst/>
          </a:prstGeom>
          <a:ln w="38100">
            <a:solidFill>
              <a:srgbClr val="AF1E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群組 37"/>
          <p:cNvGrpSpPr/>
          <p:nvPr/>
        </p:nvGrpSpPr>
        <p:grpSpPr>
          <a:xfrm>
            <a:off x="7540652" y="1958179"/>
            <a:ext cx="4582367" cy="1110830"/>
            <a:chOff x="3469346" y="3219045"/>
            <a:chExt cx="4412127" cy="1110830"/>
          </a:xfrm>
        </p:grpSpPr>
        <p:sp>
          <p:nvSpPr>
            <p:cNvPr id="39" name="Freeform 12"/>
            <p:cNvSpPr/>
            <p:nvPr/>
          </p:nvSpPr>
          <p:spPr>
            <a:xfrm>
              <a:off x="3469346" y="3219045"/>
              <a:ext cx="4412127" cy="1110830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TextBox 14"/>
            <p:cNvSpPr txBox="1"/>
            <p:nvPr/>
          </p:nvSpPr>
          <p:spPr>
            <a:xfrm>
              <a:off x="3528345" y="3262808"/>
              <a:ext cx="4279195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用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「不否認對方」的方式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</a:t>
              </a:r>
              <a:r>
                <a:rPr lang="zh-TW" altLang="en-US" sz="32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表達自己的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需要」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41" name="群組 40"/>
          <p:cNvGrpSpPr/>
          <p:nvPr/>
        </p:nvGrpSpPr>
        <p:grpSpPr>
          <a:xfrm>
            <a:off x="7455515" y="4492689"/>
            <a:ext cx="3833485" cy="1675888"/>
            <a:chOff x="4541895" y="3219045"/>
            <a:chExt cx="3691067" cy="1675888"/>
          </a:xfrm>
        </p:grpSpPr>
        <p:sp>
          <p:nvSpPr>
            <p:cNvPr id="42" name="Freeform 12"/>
            <p:cNvSpPr/>
            <p:nvPr/>
          </p:nvSpPr>
          <p:spPr>
            <a:xfrm>
              <a:off x="4541896" y="3219045"/>
              <a:ext cx="3691066" cy="1675888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3" name="TextBox 14"/>
            <p:cNvSpPr txBox="1"/>
            <p:nvPr/>
          </p:nvSpPr>
          <p:spPr>
            <a:xfrm>
              <a:off x="4541895" y="3262808"/>
              <a:ext cx="3691067" cy="14773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3200" dirty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「接納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」和「尊重」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對方的需要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32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和你認為的不 一樣</a:t>
              </a:r>
              <a:endParaRPr lang="en-US" altLang="zh-TW" sz="32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260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2" name="群組 11"/>
          <p:cNvGrpSpPr/>
          <p:nvPr/>
        </p:nvGrpSpPr>
        <p:grpSpPr>
          <a:xfrm>
            <a:off x="756347" y="1048819"/>
            <a:ext cx="10711504" cy="5261431"/>
            <a:chOff x="968991" y="1155365"/>
            <a:chExt cx="10122759" cy="5261431"/>
          </a:xfrm>
        </p:grpSpPr>
        <p:sp>
          <p:nvSpPr>
            <p:cNvPr id="14" name="矩形 13"/>
            <p:cNvSpPr/>
            <p:nvPr/>
          </p:nvSpPr>
          <p:spPr>
            <a:xfrm>
              <a:off x="968991" y="1155365"/>
              <a:ext cx="10122759" cy="5261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5" name="直線接點 14"/>
            <p:cNvCxnSpPr/>
            <p:nvPr/>
          </p:nvCxnSpPr>
          <p:spPr>
            <a:xfrm flipH="1">
              <a:off x="2070373" y="1484085"/>
              <a:ext cx="1" cy="4603990"/>
            </a:xfrm>
            <a:prstGeom prst="line">
              <a:avLst/>
            </a:prstGeom>
            <a:ln w="38100">
              <a:solidFill>
                <a:srgbClr val="AF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>
            <a:off x="4123040" y="3810246"/>
            <a:ext cx="4104283" cy="1848957"/>
            <a:chOff x="3795190" y="3219044"/>
            <a:chExt cx="4104283" cy="1848957"/>
          </a:xfrm>
        </p:grpSpPr>
        <p:sp>
          <p:nvSpPr>
            <p:cNvPr id="22" name="Freeform 12"/>
            <p:cNvSpPr/>
            <p:nvPr/>
          </p:nvSpPr>
          <p:spPr>
            <a:xfrm>
              <a:off x="3795190" y="3219044"/>
              <a:ext cx="4104283" cy="1848957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4" name="TextBox 14"/>
            <p:cNvSpPr txBox="1"/>
            <p:nvPr/>
          </p:nvSpPr>
          <p:spPr>
            <a:xfrm>
              <a:off x="3795190" y="3474174"/>
              <a:ext cx="3903584" cy="13542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尊重你們的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不一樣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6" name="群組 25"/>
          <p:cNvGrpSpPr/>
          <p:nvPr/>
        </p:nvGrpSpPr>
        <p:grpSpPr>
          <a:xfrm>
            <a:off x="7258266" y="1644418"/>
            <a:ext cx="3903584" cy="1556467"/>
            <a:chOff x="3795190" y="3409194"/>
            <a:chExt cx="3903584" cy="1556467"/>
          </a:xfrm>
        </p:grpSpPr>
        <p:sp>
          <p:nvSpPr>
            <p:cNvPr id="30" name="Freeform 12"/>
            <p:cNvSpPr/>
            <p:nvPr/>
          </p:nvSpPr>
          <p:spPr>
            <a:xfrm>
              <a:off x="3824562" y="3409194"/>
              <a:ext cx="3819205" cy="1556467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TextBox 14"/>
            <p:cNvSpPr txBox="1"/>
            <p:nvPr/>
          </p:nvSpPr>
          <p:spPr>
            <a:xfrm>
              <a:off x="3795190" y="3474174"/>
              <a:ext cx="3903584" cy="13542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瞭解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對方的需要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3964678" y="621720"/>
            <a:ext cx="4262645" cy="626625"/>
            <a:chOff x="3795190" y="3219045"/>
            <a:chExt cx="4104283" cy="626625"/>
          </a:xfrm>
        </p:grpSpPr>
        <p:sp>
          <p:nvSpPr>
            <p:cNvPr id="33" name="Freeform 12"/>
            <p:cNvSpPr/>
            <p:nvPr/>
          </p:nvSpPr>
          <p:spPr>
            <a:xfrm>
              <a:off x="3795190" y="3219045"/>
              <a:ext cx="4104283" cy="626625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4" name="TextBox 14"/>
            <p:cNvSpPr txBox="1"/>
            <p:nvPr/>
          </p:nvSpPr>
          <p:spPr>
            <a:xfrm>
              <a:off x="3911040" y="3474174"/>
              <a:ext cx="3903584" cy="34394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399"/>
                </a:lnSpc>
                <a:spcBef>
                  <a:spcPct val="0"/>
                </a:spcBef>
              </a:pPr>
              <a:r>
                <a:rPr lang="zh-TW" altLang="en-US" sz="40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重點中的重點是！</a:t>
              </a:r>
              <a:endParaRPr lang="en-US" altLang="zh-TW" sz="40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35" name="群組 34"/>
          <p:cNvGrpSpPr/>
          <p:nvPr/>
        </p:nvGrpSpPr>
        <p:grpSpPr>
          <a:xfrm>
            <a:off x="1867464" y="1719888"/>
            <a:ext cx="3903584" cy="1556467"/>
            <a:chOff x="3795190" y="3409194"/>
            <a:chExt cx="3903584" cy="1556467"/>
          </a:xfrm>
        </p:grpSpPr>
        <p:sp>
          <p:nvSpPr>
            <p:cNvPr id="36" name="Freeform 12"/>
            <p:cNvSpPr/>
            <p:nvPr/>
          </p:nvSpPr>
          <p:spPr>
            <a:xfrm>
              <a:off x="3824562" y="3409194"/>
              <a:ext cx="3819205" cy="1556467"/>
            </a:xfrm>
            <a:custGeom>
              <a:avLst/>
              <a:gdLst/>
              <a:ahLst/>
              <a:cxnLst/>
              <a:rect l="l" t="t" r="r" b="b"/>
              <a:pathLst>
                <a:path w="2138649" h="636311">
                  <a:moveTo>
                    <a:pt x="0" y="0"/>
                  </a:moveTo>
                  <a:lnTo>
                    <a:pt x="2138649" y="0"/>
                  </a:lnTo>
                  <a:lnTo>
                    <a:pt x="2138649" y="636311"/>
                  </a:lnTo>
                  <a:lnTo>
                    <a:pt x="0" y="636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7" name="TextBox 14"/>
            <p:cNvSpPr txBox="1"/>
            <p:nvPr/>
          </p:nvSpPr>
          <p:spPr>
            <a:xfrm>
              <a:off x="3795190" y="3474174"/>
              <a:ext cx="3903584" cy="135421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理解與接納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  <a:p>
              <a:pPr algn="ctr">
                <a:spcBef>
                  <a:spcPct val="0"/>
                </a:spcBef>
              </a:pPr>
              <a:r>
                <a:rPr lang="zh-TW" altLang="en-US" sz="4400" dirty="0" smtClean="0">
                  <a:solidFill>
                    <a:schemeClr val="bg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對方的感受</a:t>
              </a:r>
              <a:endParaRPr lang="en-US" altLang="zh-TW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280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1E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/>
          <p:nvPr/>
        </p:nvSpPr>
        <p:spPr>
          <a:xfrm rot="-743836">
            <a:off x="7473155" y="409743"/>
            <a:ext cx="1170895" cy="1395479"/>
          </a:xfrm>
          <a:custGeom>
            <a:avLst/>
            <a:gdLst/>
            <a:ahLst/>
            <a:cxnLst/>
            <a:rect l="l" t="t" r="r" b="b"/>
            <a:pathLst>
              <a:path w="1756343" h="2093218">
                <a:moveTo>
                  <a:pt x="0" y="0"/>
                </a:moveTo>
                <a:lnTo>
                  <a:pt x="1756343" y="0"/>
                </a:lnTo>
                <a:lnTo>
                  <a:pt x="1756343" y="2093218"/>
                </a:lnTo>
                <a:lnTo>
                  <a:pt x="0" y="20932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5" name="矩形 14"/>
          <p:cNvSpPr/>
          <p:nvPr/>
        </p:nvSpPr>
        <p:spPr>
          <a:xfrm>
            <a:off x="2183347" y="1941938"/>
            <a:ext cx="7825306" cy="3009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感情中的對話需要的不是語言，</a:t>
            </a:r>
            <a:endParaRPr lang="en-US" altLang="zh-TW" sz="4400" dirty="0" smtClean="0">
              <a:solidFill>
                <a:schemeClr val="bg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algn="ctr">
              <a:lnSpc>
                <a:spcPct val="150000"/>
              </a:lnSpc>
            </a:pPr>
            <a:r>
              <a:rPr lang="zh-TW" altLang="en-US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而是想說的話傳達給對方時，</a:t>
            </a:r>
            <a:endParaRPr lang="en-US" altLang="zh-TW" sz="4400" dirty="0" smtClean="0">
              <a:solidFill>
                <a:schemeClr val="bg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algn="ctr">
              <a:lnSpc>
                <a:spcPct val="150000"/>
              </a:lnSpc>
            </a:pPr>
            <a:r>
              <a:rPr lang="zh-TW" altLang="en-US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也瞭解對方真正想「</a:t>
            </a:r>
            <a:r>
              <a:rPr lang="zh-TW" altLang="en-US" sz="4400" dirty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說</a:t>
            </a:r>
            <a:r>
              <a:rPr lang="zh-TW" altLang="en-US" sz="4400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」的。</a:t>
            </a:r>
            <a:endParaRPr lang="en-US" altLang="zh-TW" sz="4400" dirty="0" smtClean="0">
              <a:solidFill>
                <a:schemeClr val="bg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1924708" y="266197"/>
            <a:ext cx="8363850" cy="7340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346"/>
              </a:lnSpc>
              <a:spcBef>
                <a:spcPct val="0"/>
              </a:spcBef>
            </a:pPr>
            <a:r>
              <a:rPr lang="zh-TW" altLang="en-US" sz="4533" spc="154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最後想告訴大家</a:t>
            </a:r>
            <a:r>
              <a:rPr lang="en-US" altLang="zh-TW" sz="4533" spc="154" dirty="0" smtClean="0">
                <a:solidFill>
                  <a:schemeClr val="bg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  <a:endParaRPr lang="en-US" sz="4533" spc="154" dirty="0">
              <a:solidFill>
                <a:schemeClr val="bg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3" name="Freeform 42"/>
          <p:cNvSpPr/>
          <p:nvPr/>
        </p:nvSpPr>
        <p:spPr>
          <a:xfrm rot="19895481">
            <a:off x="-1493359" y="157169"/>
            <a:ext cx="4918624" cy="1335905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9"/>
          <p:cNvSpPr/>
          <p:nvPr/>
        </p:nvSpPr>
        <p:spPr>
          <a:xfrm rot="20856164">
            <a:off x="9300373" y="3446838"/>
            <a:ext cx="1170895" cy="1395479"/>
          </a:xfrm>
          <a:custGeom>
            <a:avLst/>
            <a:gdLst/>
            <a:ahLst/>
            <a:cxnLst/>
            <a:rect l="l" t="t" r="r" b="b"/>
            <a:pathLst>
              <a:path w="1756343" h="2093218">
                <a:moveTo>
                  <a:pt x="0" y="0"/>
                </a:moveTo>
                <a:lnTo>
                  <a:pt x="1756343" y="0"/>
                </a:lnTo>
                <a:lnTo>
                  <a:pt x="1756343" y="2093218"/>
                </a:lnTo>
                <a:lnTo>
                  <a:pt x="0" y="20932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3162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183347" y="3415870"/>
            <a:ext cx="7825306" cy="142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66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謝謝大家！</a:t>
            </a:r>
            <a:endParaRPr lang="en-US" altLang="zh-TW" sz="6600" dirty="0" smtClean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1914075" y="2020587"/>
            <a:ext cx="8363850" cy="1615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346"/>
              </a:lnSpc>
              <a:spcBef>
                <a:spcPct val="0"/>
              </a:spcBef>
            </a:pPr>
            <a:r>
              <a:rPr lang="zh-TW" altLang="en-US" sz="4533" spc="154" dirty="0" smtClean="0">
                <a:solidFill>
                  <a:schemeClr val="accent1">
                    <a:lumMod val="7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祝福大家都可以在關係中，</a:t>
            </a:r>
            <a:endParaRPr lang="en-US" altLang="zh-TW" sz="4533" spc="154" dirty="0" smtClean="0">
              <a:solidFill>
                <a:schemeClr val="accent1">
                  <a:lumMod val="75000"/>
                </a:schemeClr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  <a:p>
            <a:pPr algn="ctr">
              <a:lnSpc>
                <a:spcPts val="6346"/>
              </a:lnSpc>
              <a:spcBef>
                <a:spcPct val="0"/>
              </a:spcBef>
            </a:pPr>
            <a:r>
              <a:rPr lang="zh-TW" altLang="en-US" sz="4533" spc="154" dirty="0" smtClean="0">
                <a:solidFill>
                  <a:schemeClr val="accent1">
                    <a:lumMod val="75000"/>
                  </a:schemeClr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找到最舒服的樣子。</a:t>
            </a:r>
            <a:endParaRPr lang="en-US" sz="4533" spc="154" dirty="0">
              <a:solidFill>
                <a:schemeClr val="accent1">
                  <a:lumMod val="75000"/>
                </a:schemeClr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3" name="Freeform 42"/>
          <p:cNvSpPr/>
          <p:nvPr/>
        </p:nvSpPr>
        <p:spPr>
          <a:xfrm rot="2684875">
            <a:off x="8537746" y="332292"/>
            <a:ext cx="4918624" cy="1335905"/>
          </a:xfrm>
          <a:custGeom>
            <a:avLst/>
            <a:gdLst/>
            <a:ahLst/>
            <a:cxnLst/>
            <a:rect l="l" t="t" r="r" b="b"/>
            <a:pathLst>
              <a:path w="3455618" h="496352">
                <a:moveTo>
                  <a:pt x="0" y="0"/>
                </a:moveTo>
                <a:lnTo>
                  <a:pt x="3455618" y="0"/>
                </a:lnTo>
                <a:lnTo>
                  <a:pt x="3455618" y="496353"/>
                </a:lnTo>
                <a:lnTo>
                  <a:pt x="0" y="4963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75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35"/>
          <p:cNvSpPr/>
          <p:nvPr/>
        </p:nvSpPr>
        <p:spPr>
          <a:xfrm>
            <a:off x="711030" y="4797421"/>
            <a:ext cx="1472317" cy="1504811"/>
          </a:xfrm>
          <a:custGeom>
            <a:avLst/>
            <a:gdLst/>
            <a:ahLst/>
            <a:cxnLst/>
            <a:rect l="l" t="t" r="r" b="b"/>
            <a:pathLst>
              <a:path w="1136009" h="1303274">
                <a:moveTo>
                  <a:pt x="0" y="0"/>
                </a:moveTo>
                <a:lnTo>
                  <a:pt x="1136008" y="0"/>
                </a:lnTo>
                <a:lnTo>
                  <a:pt x="1136008" y="1303274"/>
                </a:lnTo>
                <a:lnTo>
                  <a:pt x="0" y="1303274"/>
                </a:lnTo>
                <a:lnTo>
                  <a:pt x="0" y="0"/>
                </a:lnTo>
                <a:close/>
              </a:path>
            </a:pathLst>
          </a:custGeom>
          <a:blipFill>
            <a:blip r:embed="rId7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96DAC541-7B7A-43D3-8B79-37D633B846F1}">
                  <asvg:svgBlip xmlns:asvg="http://schemas.microsoft.com/office/drawing/2016/SVG/main" xmlns="" r:embed="rId63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3910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10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1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" name="TextBox 17"/>
          <p:cNvSpPr txBox="1"/>
          <p:nvPr/>
        </p:nvSpPr>
        <p:spPr>
          <a:xfrm>
            <a:off x="1868796" y="506941"/>
            <a:ext cx="8454409" cy="9294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zh-TW" altLang="en-US" sz="6000" spc="192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平常的相處模式是什麼？</a:t>
            </a:r>
            <a:endParaRPr lang="en-US" sz="6000" spc="192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" name="TextBox 28"/>
          <p:cNvSpPr txBox="1"/>
          <p:nvPr/>
        </p:nvSpPr>
        <p:spPr>
          <a:xfrm>
            <a:off x="236178" y="2225075"/>
            <a:ext cx="3932668" cy="390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爭吵 </a:t>
            </a:r>
            <a:r>
              <a:rPr lang="en-US" altLang="zh-TW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vs.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不爭吵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4" name="TextBox 28"/>
          <p:cNvSpPr txBox="1"/>
          <p:nvPr/>
        </p:nvSpPr>
        <p:spPr>
          <a:xfrm>
            <a:off x="3698543" y="3003734"/>
            <a:ext cx="4476465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平平</a:t>
            </a: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淡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淡 </a:t>
            </a:r>
            <a:r>
              <a:rPr lang="en-US" altLang="zh-TW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vs.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轟轟烈烈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5" name="TextBox 28"/>
          <p:cNvSpPr txBox="1"/>
          <p:nvPr/>
        </p:nvSpPr>
        <p:spPr>
          <a:xfrm>
            <a:off x="807492" y="4211231"/>
            <a:ext cx="4476465" cy="390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沉默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lang="en-US" altLang="zh-TW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vs.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多話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6" name="TextBox 28"/>
          <p:cNvSpPr txBox="1"/>
          <p:nvPr/>
        </p:nvSpPr>
        <p:spPr>
          <a:xfrm>
            <a:off x="7456226" y="2150455"/>
            <a:ext cx="4476465" cy="3903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隱忍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lang="en-US" altLang="zh-TW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vs.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表達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7" name="TextBox 28"/>
          <p:cNvSpPr txBox="1"/>
          <p:nvPr/>
        </p:nvSpPr>
        <p:spPr>
          <a:xfrm>
            <a:off x="6393975" y="4018871"/>
            <a:ext cx="4476465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緊密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</a:t>
            </a:r>
            <a:r>
              <a:rPr lang="en-US" altLang="zh-TW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vs.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有距離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1421773" y="5505502"/>
            <a:ext cx="9348454" cy="41293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沒有「好不好</a:t>
            </a:r>
            <a:r>
              <a:rPr lang="zh-TW" altLang="en-US" sz="44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」，</a:t>
            </a:r>
            <a:r>
              <a:rPr lang="zh-TW" altLang="en-US" sz="4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只有</a:t>
            </a:r>
            <a:r>
              <a:rPr lang="zh-TW" altLang="en-US" sz="44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「</a:t>
            </a:r>
            <a:r>
              <a:rPr lang="zh-TW" altLang="en-US" sz="4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適不適合</a:t>
            </a:r>
            <a:r>
              <a:rPr lang="zh-TW" altLang="en-US" sz="44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」！</a:t>
            </a:r>
            <a:endParaRPr lang="en-US" sz="44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9484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7" name="群組 6"/>
          <p:cNvGrpSpPr/>
          <p:nvPr/>
        </p:nvGrpSpPr>
        <p:grpSpPr>
          <a:xfrm>
            <a:off x="3164077" y="2255914"/>
            <a:ext cx="5863846" cy="2346173"/>
            <a:chOff x="2501701" y="2158182"/>
            <a:chExt cx="4884931" cy="2346173"/>
          </a:xfrm>
        </p:grpSpPr>
        <p:sp>
          <p:nvSpPr>
            <p:cNvPr id="5" name="TextBox 28"/>
            <p:cNvSpPr txBox="1"/>
            <p:nvPr/>
          </p:nvSpPr>
          <p:spPr>
            <a:xfrm>
              <a:off x="2501701" y="3827247"/>
              <a:ext cx="4884931" cy="677108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TW" altLang="en-US" sz="44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從愛情三角論開始說起。</a:t>
              </a:r>
              <a:endParaRPr lang="en-US" sz="4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6" name="TextBox 28"/>
            <p:cNvSpPr txBox="1"/>
            <p:nvPr/>
          </p:nvSpPr>
          <p:spPr>
            <a:xfrm>
              <a:off x="2789608" y="2158182"/>
              <a:ext cx="3989038" cy="677108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lIns="0" tIns="0" rIns="0" bIns="0" rtlCol="0" anchor="t">
              <a:spAutoFit/>
            </a:bodyPr>
            <a:lstStyle/>
            <a:p>
              <a:pPr algn="r"/>
              <a:r>
                <a:rPr lang="zh-TW" altLang="en-US" sz="44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適不適合的愛情，</a:t>
              </a:r>
              <a:endParaRPr lang="en-US" sz="44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440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" name="TextBox 17"/>
          <p:cNvSpPr txBox="1"/>
          <p:nvPr/>
        </p:nvSpPr>
        <p:spPr>
          <a:xfrm>
            <a:off x="1868796" y="506941"/>
            <a:ext cx="8454409" cy="9294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en-US" altLang="zh-TW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Sternberg</a:t>
            </a:r>
            <a:r>
              <a:rPr lang="zh-TW" altLang="en-US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愛情三角論</a:t>
            </a:r>
          </a:p>
        </p:txBody>
      </p:sp>
      <p:sp>
        <p:nvSpPr>
          <p:cNvPr id="4" name="等腰三角形 3"/>
          <p:cNvSpPr/>
          <p:nvPr/>
        </p:nvSpPr>
        <p:spPr>
          <a:xfrm>
            <a:off x="3755409" y="2008496"/>
            <a:ext cx="4722125" cy="3944203"/>
          </a:xfrm>
          <a:prstGeom prst="triangle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698545" y="1883392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3869142" y="1978927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1803022" y="5552926"/>
            <a:ext cx="4092741" cy="707821"/>
            <a:chOff x="8974734" y="3147672"/>
            <a:chExt cx="4092741" cy="707821"/>
          </a:xfrm>
        </p:grpSpPr>
        <p:grpSp>
          <p:nvGrpSpPr>
            <p:cNvPr id="6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7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8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9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激情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6830166" y="5552926"/>
            <a:ext cx="4092741" cy="707821"/>
            <a:chOff x="8974734" y="3147672"/>
            <a:chExt cx="4092741" cy="707821"/>
          </a:xfrm>
        </p:grpSpPr>
        <p:grpSp>
          <p:nvGrpSpPr>
            <p:cNvPr id="12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4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5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3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承諾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4013236" y="1614865"/>
            <a:ext cx="4092741" cy="707821"/>
            <a:chOff x="8974734" y="3147672"/>
            <a:chExt cx="4092741" cy="707821"/>
          </a:xfrm>
        </p:grpSpPr>
        <p:grpSp>
          <p:nvGrpSpPr>
            <p:cNvPr id="17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9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0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8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親密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2" name="Group 10"/>
          <p:cNvGrpSpPr/>
          <p:nvPr/>
        </p:nvGrpSpPr>
        <p:grpSpPr>
          <a:xfrm>
            <a:off x="5458566" y="4107870"/>
            <a:ext cx="1542197" cy="707821"/>
            <a:chOff x="0" y="0"/>
            <a:chExt cx="1433561" cy="983368"/>
          </a:xfrm>
        </p:grpSpPr>
        <p:sp>
          <p:nvSpPr>
            <p:cNvPr id="24" name="Freeform 11"/>
            <p:cNvSpPr/>
            <p:nvPr/>
          </p:nvSpPr>
          <p:spPr>
            <a:xfrm>
              <a:off x="0" y="0"/>
              <a:ext cx="1433561" cy="983368"/>
            </a:xfrm>
            <a:custGeom>
              <a:avLst/>
              <a:gdLst/>
              <a:ahLst/>
              <a:cxnLst/>
              <a:rect l="l" t="t" r="r" b="b"/>
              <a:pathLst>
                <a:path w="1433561" h="983368">
                  <a:moveTo>
                    <a:pt x="98142" y="0"/>
                  </a:moveTo>
                  <a:lnTo>
                    <a:pt x="1335419" y="0"/>
                  </a:lnTo>
                  <a:cubicBezTo>
                    <a:pt x="1361448" y="0"/>
                    <a:pt x="1386411" y="10340"/>
                    <a:pt x="1404816" y="28745"/>
                  </a:cubicBezTo>
                  <a:cubicBezTo>
                    <a:pt x="1423221" y="47150"/>
                    <a:pt x="1433561" y="72113"/>
                    <a:pt x="1433561" y="98142"/>
                  </a:cubicBezTo>
                  <a:lnTo>
                    <a:pt x="1433561" y="885226"/>
                  </a:lnTo>
                  <a:cubicBezTo>
                    <a:pt x="1433561" y="911255"/>
                    <a:pt x="1423221" y="936218"/>
                    <a:pt x="1404816" y="954623"/>
                  </a:cubicBezTo>
                  <a:cubicBezTo>
                    <a:pt x="1386411" y="973028"/>
                    <a:pt x="1361448" y="983368"/>
                    <a:pt x="1335419" y="983368"/>
                  </a:cubicBezTo>
                  <a:lnTo>
                    <a:pt x="98142" y="983368"/>
                  </a:lnTo>
                  <a:cubicBezTo>
                    <a:pt x="72113" y="983368"/>
                    <a:pt x="47150" y="973028"/>
                    <a:pt x="28745" y="954623"/>
                  </a:cubicBezTo>
                  <a:cubicBezTo>
                    <a:pt x="10340" y="936218"/>
                    <a:pt x="0" y="911255"/>
                    <a:pt x="0" y="885226"/>
                  </a:cubicBezTo>
                  <a:lnTo>
                    <a:pt x="0" y="98142"/>
                  </a:lnTo>
                  <a:cubicBezTo>
                    <a:pt x="0" y="72113"/>
                    <a:pt x="10340" y="47150"/>
                    <a:pt x="28745" y="28745"/>
                  </a:cubicBezTo>
                  <a:cubicBezTo>
                    <a:pt x="47150" y="10340"/>
                    <a:pt x="72113" y="0"/>
                    <a:pt x="9814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5" name="TextBox 1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1" name="TextBox 28"/>
          <p:cNvSpPr txBox="1"/>
          <p:nvPr/>
        </p:nvSpPr>
        <p:spPr>
          <a:xfrm>
            <a:off x="2737096" y="6364993"/>
            <a:ext cx="6717808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16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翻譯自</a:t>
            </a:r>
            <a:r>
              <a:rPr lang="en-US" altLang="zh-TW" sz="16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"A triangular theory of </a:t>
            </a:r>
            <a:r>
              <a:rPr lang="en-US" altLang="zh-TW" sz="1600" dirty="0" err="1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love,"by</a:t>
            </a:r>
            <a:r>
              <a:rPr lang="en-US" altLang="zh-TW" sz="16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 Sternberg, R. J.,1986 ,. Psychological Review, 93, 119-135.</a:t>
            </a:r>
            <a:endParaRPr lang="en-US" sz="16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8" name="Freeform 33"/>
          <p:cNvSpPr/>
          <p:nvPr/>
        </p:nvSpPr>
        <p:spPr>
          <a:xfrm>
            <a:off x="10702644" y="-638644"/>
            <a:ext cx="2377777" cy="2488292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  <p:sp>
        <p:nvSpPr>
          <p:cNvPr id="29" name="Freeform 33"/>
          <p:cNvSpPr/>
          <p:nvPr/>
        </p:nvSpPr>
        <p:spPr>
          <a:xfrm>
            <a:off x="-1186329" y="5040578"/>
            <a:ext cx="2672221" cy="2263704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4076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" name="等腰三角形 3"/>
          <p:cNvSpPr/>
          <p:nvPr/>
        </p:nvSpPr>
        <p:spPr>
          <a:xfrm>
            <a:off x="3755409" y="2008496"/>
            <a:ext cx="4722125" cy="3944203"/>
          </a:xfrm>
          <a:prstGeom prst="triangle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698545" y="1883392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3869142" y="1978927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1803022" y="5552926"/>
            <a:ext cx="4092741" cy="707821"/>
            <a:chOff x="8974734" y="3147672"/>
            <a:chExt cx="4092741" cy="707821"/>
          </a:xfrm>
        </p:grpSpPr>
        <p:grpSp>
          <p:nvGrpSpPr>
            <p:cNvPr id="6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7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8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9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激情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6830166" y="5552926"/>
            <a:ext cx="4092741" cy="707821"/>
            <a:chOff x="8974734" y="3147672"/>
            <a:chExt cx="4092741" cy="707821"/>
          </a:xfrm>
        </p:grpSpPr>
        <p:grpSp>
          <p:nvGrpSpPr>
            <p:cNvPr id="12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4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5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3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承諾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4013236" y="1614865"/>
            <a:ext cx="4092741" cy="707821"/>
            <a:chOff x="8974734" y="3147672"/>
            <a:chExt cx="4092741" cy="707821"/>
          </a:xfrm>
        </p:grpSpPr>
        <p:grpSp>
          <p:nvGrpSpPr>
            <p:cNvPr id="17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9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0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8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親密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1" name="群組 20"/>
          <p:cNvGrpSpPr/>
          <p:nvPr/>
        </p:nvGrpSpPr>
        <p:grpSpPr>
          <a:xfrm>
            <a:off x="4183833" y="4107870"/>
            <a:ext cx="4092741" cy="707821"/>
            <a:chOff x="8974734" y="3147672"/>
            <a:chExt cx="4092741" cy="707821"/>
          </a:xfrm>
        </p:grpSpPr>
        <p:grpSp>
          <p:nvGrpSpPr>
            <p:cNvPr id="22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24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5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23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完美的愛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26" name="TextBox 28"/>
          <p:cNvSpPr txBox="1"/>
          <p:nvPr/>
        </p:nvSpPr>
        <p:spPr>
          <a:xfrm>
            <a:off x="6426327" y="2142139"/>
            <a:ext cx="1649935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喜歡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7" name="TextBox 28"/>
          <p:cNvSpPr txBox="1"/>
          <p:nvPr/>
        </p:nvSpPr>
        <p:spPr>
          <a:xfrm>
            <a:off x="1688457" y="6067361"/>
            <a:ext cx="1649935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迷戀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9380710" y="6073812"/>
            <a:ext cx="1649935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空愛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68242" y="3620125"/>
            <a:ext cx="2222101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友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情</a:t>
            </a: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的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愛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5118613" y="6358773"/>
            <a:ext cx="2222101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虛幻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的愛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1" name="TextBox 28"/>
          <p:cNvSpPr txBox="1"/>
          <p:nvPr/>
        </p:nvSpPr>
        <p:spPr>
          <a:xfrm>
            <a:off x="2248668" y="3588351"/>
            <a:ext cx="2222101" cy="384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60"/>
              </a:lnSpc>
            </a:pP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浪</a:t>
            </a:r>
            <a:r>
              <a:rPr lang="zh-TW" alt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漫</a:t>
            </a:r>
            <a:r>
              <a:rPr lang="zh-TW" altLang="en-US" sz="4000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的愛</a:t>
            </a:r>
            <a:endParaRPr lang="en-US" sz="40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5" name="TextBox 17"/>
          <p:cNvSpPr txBox="1"/>
          <p:nvPr/>
        </p:nvSpPr>
        <p:spPr>
          <a:xfrm>
            <a:off x="1868796" y="506941"/>
            <a:ext cx="8454409" cy="9294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en-US" altLang="zh-TW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Sternberg</a:t>
            </a:r>
            <a:r>
              <a:rPr lang="zh-TW" altLang="en-US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愛情三角論</a:t>
            </a:r>
          </a:p>
        </p:txBody>
      </p:sp>
      <p:sp>
        <p:nvSpPr>
          <p:cNvPr id="36" name="Freeform 33"/>
          <p:cNvSpPr/>
          <p:nvPr/>
        </p:nvSpPr>
        <p:spPr>
          <a:xfrm>
            <a:off x="10702644" y="-638644"/>
            <a:ext cx="2377777" cy="2488292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  <p:sp>
        <p:nvSpPr>
          <p:cNvPr id="37" name="Freeform 33"/>
          <p:cNvSpPr/>
          <p:nvPr/>
        </p:nvSpPr>
        <p:spPr>
          <a:xfrm>
            <a:off x="-1186329" y="5040578"/>
            <a:ext cx="2672221" cy="2263704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7252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27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8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" name="TextBox 17"/>
          <p:cNvSpPr txBox="1"/>
          <p:nvPr/>
        </p:nvSpPr>
        <p:spPr>
          <a:xfrm>
            <a:off x="1868796" y="506941"/>
            <a:ext cx="8454409" cy="9294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33"/>
              </a:lnSpc>
              <a:spcBef>
                <a:spcPct val="0"/>
              </a:spcBef>
            </a:pPr>
            <a:r>
              <a:rPr lang="en-US" altLang="zh-TW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Sternberg</a:t>
            </a:r>
            <a:r>
              <a:rPr lang="zh-TW" altLang="en-US" sz="6000" spc="192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愛情三角論</a:t>
            </a:r>
          </a:p>
        </p:txBody>
      </p:sp>
      <p:sp>
        <p:nvSpPr>
          <p:cNvPr id="4" name="等腰三角形 3"/>
          <p:cNvSpPr/>
          <p:nvPr/>
        </p:nvSpPr>
        <p:spPr>
          <a:xfrm>
            <a:off x="3755409" y="2008496"/>
            <a:ext cx="4722125" cy="3944203"/>
          </a:xfrm>
          <a:prstGeom prst="triangle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3698545" y="1883392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3869142" y="1978927"/>
            <a:ext cx="4722125" cy="3944203"/>
          </a:xfrm>
          <a:prstGeom prst="triangle">
            <a:avLst/>
          </a:prstGeom>
          <a:noFill/>
          <a:ln w="38100">
            <a:solidFill>
              <a:srgbClr val="AF1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1803022" y="5552926"/>
            <a:ext cx="4092741" cy="707821"/>
            <a:chOff x="8974734" y="3147672"/>
            <a:chExt cx="4092741" cy="707821"/>
          </a:xfrm>
        </p:grpSpPr>
        <p:grpSp>
          <p:nvGrpSpPr>
            <p:cNvPr id="6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7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8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9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激情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6830166" y="5552926"/>
            <a:ext cx="4092741" cy="707821"/>
            <a:chOff x="8974734" y="3147672"/>
            <a:chExt cx="4092741" cy="707821"/>
          </a:xfrm>
        </p:grpSpPr>
        <p:grpSp>
          <p:nvGrpSpPr>
            <p:cNvPr id="12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4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5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3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承諾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4013236" y="1614865"/>
            <a:ext cx="4092741" cy="707821"/>
            <a:chOff x="8974734" y="3147672"/>
            <a:chExt cx="4092741" cy="707821"/>
          </a:xfrm>
        </p:grpSpPr>
        <p:grpSp>
          <p:nvGrpSpPr>
            <p:cNvPr id="17" name="Group 10"/>
            <p:cNvGrpSpPr/>
            <p:nvPr/>
          </p:nvGrpSpPr>
          <p:grpSpPr>
            <a:xfrm>
              <a:off x="10249467" y="3147672"/>
              <a:ext cx="1542197" cy="707821"/>
              <a:chOff x="0" y="0"/>
              <a:chExt cx="1433561" cy="983368"/>
            </a:xfrm>
          </p:grpSpPr>
          <p:sp>
            <p:nvSpPr>
              <p:cNvPr id="19" name="Freeform 11"/>
              <p:cNvSpPr/>
              <p:nvPr/>
            </p:nvSpPr>
            <p:spPr>
              <a:xfrm>
                <a:off x="0" y="0"/>
                <a:ext cx="1433561" cy="983368"/>
              </a:xfrm>
              <a:custGeom>
                <a:avLst/>
                <a:gdLst/>
                <a:ahLst/>
                <a:cxnLst/>
                <a:rect l="l" t="t" r="r" b="b"/>
                <a:pathLst>
                  <a:path w="1433561" h="983368">
                    <a:moveTo>
                      <a:pt x="98142" y="0"/>
                    </a:moveTo>
                    <a:lnTo>
                      <a:pt x="1335419" y="0"/>
                    </a:lnTo>
                    <a:cubicBezTo>
                      <a:pt x="1361448" y="0"/>
                      <a:pt x="1386411" y="10340"/>
                      <a:pt x="1404816" y="28745"/>
                    </a:cubicBezTo>
                    <a:cubicBezTo>
                      <a:pt x="1423221" y="47150"/>
                      <a:pt x="1433561" y="72113"/>
                      <a:pt x="1433561" y="98142"/>
                    </a:cubicBezTo>
                    <a:lnTo>
                      <a:pt x="1433561" y="885226"/>
                    </a:lnTo>
                    <a:cubicBezTo>
                      <a:pt x="1433561" y="911255"/>
                      <a:pt x="1423221" y="936218"/>
                      <a:pt x="1404816" y="954623"/>
                    </a:cubicBezTo>
                    <a:cubicBezTo>
                      <a:pt x="1386411" y="973028"/>
                      <a:pt x="1361448" y="983368"/>
                      <a:pt x="1335419" y="983368"/>
                    </a:cubicBezTo>
                    <a:lnTo>
                      <a:pt x="98142" y="983368"/>
                    </a:lnTo>
                    <a:cubicBezTo>
                      <a:pt x="72113" y="983368"/>
                      <a:pt x="47150" y="973028"/>
                      <a:pt x="28745" y="954623"/>
                    </a:cubicBezTo>
                    <a:cubicBezTo>
                      <a:pt x="10340" y="936218"/>
                      <a:pt x="0" y="911255"/>
                      <a:pt x="0" y="885226"/>
                    </a:cubicBezTo>
                    <a:lnTo>
                      <a:pt x="0" y="98142"/>
                    </a:lnTo>
                    <a:cubicBezTo>
                      <a:pt x="0" y="72113"/>
                      <a:pt x="10340" y="47150"/>
                      <a:pt x="28745" y="28745"/>
                    </a:cubicBezTo>
                    <a:cubicBezTo>
                      <a:pt x="47150" y="10340"/>
                      <a:pt x="72113" y="0"/>
                      <a:pt x="9814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0" name="TextBox 12"/>
              <p:cNvSpPr txBox="1"/>
              <p:nvPr/>
            </p:nvSpPr>
            <p:spPr>
              <a:xfrm>
                <a:off x="0" y="-47625"/>
                <a:ext cx="812800" cy="86042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47"/>
                  </a:lnSpc>
                </a:pPr>
                <a:endParaRPr sz="1200"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endParaRPr>
              </a:p>
            </p:txBody>
          </p:sp>
        </p:grpSp>
        <p:sp>
          <p:nvSpPr>
            <p:cNvPr id="18" name="TextBox 28"/>
            <p:cNvSpPr txBox="1"/>
            <p:nvPr/>
          </p:nvSpPr>
          <p:spPr>
            <a:xfrm>
              <a:off x="8974734" y="3382455"/>
              <a:ext cx="4092741" cy="384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960"/>
                </a:lnSpc>
              </a:pPr>
              <a:r>
                <a:rPr lang="zh-TW" altLang="en-US" sz="40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親密</a:t>
              </a:r>
              <a:endParaRPr lang="en-US" sz="40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2" name="Group 10"/>
          <p:cNvGrpSpPr/>
          <p:nvPr/>
        </p:nvGrpSpPr>
        <p:grpSpPr>
          <a:xfrm>
            <a:off x="5458566" y="4107870"/>
            <a:ext cx="1542197" cy="707821"/>
            <a:chOff x="0" y="0"/>
            <a:chExt cx="1433561" cy="983368"/>
          </a:xfrm>
        </p:grpSpPr>
        <p:sp>
          <p:nvSpPr>
            <p:cNvPr id="24" name="Freeform 11"/>
            <p:cNvSpPr/>
            <p:nvPr/>
          </p:nvSpPr>
          <p:spPr>
            <a:xfrm>
              <a:off x="0" y="0"/>
              <a:ext cx="1433561" cy="983368"/>
            </a:xfrm>
            <a:custGeom>
              <a:avLst/>
              <a:gdLst/>
              <a:ahLst/>
              <a:cxnLst/>
              <a:rect l="l" t="t" r="r" b="b"/>
              <a:pathLst>
                <a:path w="1433561" h="983368">
                  <a:moveTo>
                    <a:pt x="98142" y="0"/>
                  </a:moveTo>
                  <a:lnTo>
                    <a:pt x="1335419" y="0"/>
                  </a:lnTo>
                  <a:cubicBezTo>
                    <a:pt x="1361448" y="0"/>
                    <a:pt x="1386411" y="10340"/>
                    <a:pt x="1404816" y="28745"/>
                  </a:cubicBezTo>
                  <a:cubicBezTo>
                    <a:pt x="1423221" y="47150"/>
                    <a:pt x="1433561" y="72113"/>
                    <a:pt x="1433561" y="98142"/>
                  </a:cubicBezTo>
                  <a:lnTo>
                    <a:pt x="1433561" y="885226"/>
                  </a:lnTo>
                  <a:cubicBezTo>
                    <a:pt x="1433561" y="911255"/>
                    <a:pt x="1423221" y="936218"/>
                    <a:pt x="1404816" y="954623"/>
                  </a:cubicBezTo>
                  <a:cubicBezTo>
                    <a:pt x="1386411" y="973028"/>
                    <a:pt x="1361448" y="983368"/>
                    <a:pt x="1335419" y="983368"/>
                  </a:cubicBezTo>
                  <a:lnTo>
                    <a:pt x="98142" y="983368"/>
                  </a:lnTo>
                  <a:cubicBezTo>
                    <a:pt x="72113" y="983368"/>
                    <a:pt x="47150" y="973028"/>
                    <a:pt x="28745" y="954623"/>
                  </a:cubicBezTo>
                  <a:cubicBezTo>
                    <a:pt x="10340" y="936218"/>
                    <a:pt x="0" y="911255"/>
                    <a:pt x="0" y="885226"/>
                  </a:cubicBezTo>
                  <a:lnTo>
                    <a:pt x="0" y="98142"/>
                  </a:lnTo>
                  <a:cubicBezTo>
                    <a:pt x="0" y="72113"/>
                    <a:pt x="10340" y="47150"/>
                    <a:pt x="28745" y="28745"/>
                  </a:cubicBezTo>
                  <a:cubicBezTo>
                    <a:pt x="47150" y="10340"/>
                    <a:pt x="72113" y="0"/>
                    <a:pt x="9814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5" name="TextBox 1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3107895" y="3513598"/>
            <a:ext cx="5976211" cy="889584"/>
            <a:chOff x="3003082" y="3184006"/>
            <a:chExt cx="5976211" cy="889584"/>
          </a:xfrm>
        </p:grpSpPr>
        <p:sp>
          <p:nvSpPr>
            <p:cNvPr id="21" name="圓角矩形 20"/>
            <p:cNvSpPr/>
            <p:nvPr/>
          </p:nvSpPr>
          <p:spPr>
            <a:xfrm>
              <a:off x="3003082" y="3184006"/>
              <a:ext cx="5976211" cy="889584"/>
            </a:xfrm>
            <a:prstGeom prst="roundRect">
              <a:avLst/>
            </a:prstGeom>
            <a:solidFill>
              <a:srgbClr val="E7E6E6">
                <a:alpha val="7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  <p:sp>
          <p:nvSpPr>
            <p:cNvPr id="31" name="TextBox 28"/>
            <p:cNvSpPr txBox="1"/>
            <p:nvPr/>
          </p:nvSpPr>
          <p:spPr>
            <a:xfrm>
              <a:off x="3203950" y="3209383"/>
              <a:ext cx="5583786" cy="83099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TW" altLang="en-US" sz="36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適合你的愛情樣貌是哪一種</a:t>
              </a:r>
              <a:r>
                <a:rPr lang="en-US" altLang="zh-TW" sz="3600" dirty="0" smtClean="0">
                  <a:solidFill>
                    <a:srgbClr val="AF1E31"/>
                  </a:solidFill>
                  <a:latin typeface="辰宇落雁體 Thin Monospaced" panose="02000203000000000000" pitchFamily="2" charset="-120"/>
                  <a:ea typeface="辰宇落雁體 Thin Monospaced" panose="02000203000000000000" pitchFamily="2" charset="-120"/>
                </a:rPr>
                <a:t>?</a:t>
              </a:r>
              <a:endParaRPr lang="en-US" sz="36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endParaRPr>
            </a:p>
          </p:txBody>
        </p:sp>
      </p:grpSp>
      <p:sp>
        <p:nvSpPr>
          <p:cNvPr id="30" name="Freeform 33"/>
          <p:cNvSpPr/>
          <p:nvPr/>
        </p:nvSpPr>
        <p:spPr>
          <a:xfrm>
            <a:off x="10702644" y="-638644"/>
            <a:ext cx="2377777" cy="2488292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3"/>
          <p:cNvSpPr/>
          <p:nvPr/>
        </p:nvSpPr>
        <p:spPr>
          <a:xfrm>
            <a:off x="-1186329" y="5040578"/>
            <a:ext cx="2672221" cy="2263704"/>
          </a:xfrm>
          <a:custGeom>
            <a:avLst/>
            <a:gdLst/>
            <a:ahLst/>
            <a:cxnLst/>
            <a:rect l="l" t="t" r="r" b="b"/>
            <a:pathLst>
              <a:path w="1721126" h="1589695">
                <a:moveTo>
                  <a:pt x="0" y="0"/>
                </a:moveTo>
                <a:lnTo>
                  <a:pt x="1721126" y="0"/>
                </a:lnTo>
                <a:lnTo>
                  <a:pt x="1721126" y="1589695"/>
                </a:lnTo>
                <a:lnTo>
                  <a:pt x="0" y="15896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9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3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5" name="Freeform 5"/>
          <p:cNvSpPr/>
          <p:nvPr/>
        </p:nvSpPr>
        <p:spPr>
          <a:xfrm>
            <a:off x="10871057" y="433506"/>
            <a:ext cx="892831" cy="1418294"/>
          </a:xfrm>
          <a:custGeom>
            <a:avLst/>
            <a:gdLst/>
            <a:ahLst/>
            <a:cxnLst/>
            <a:rect l="l" t="t" r="r" b="b"/>
            <a:pathLst>
              <a:path w="1339246" h="2127441">
                <a:moveTo>
                  <a:pt x="0" y="0"/>
                </a:moveTo>
                <a:lnTo>
                  <a:pt x="1339246" y="0"/>
                </a:lnTo>
                <a:lnTo>
                  <a:pt x="1339246" y="2127441"/>
                </a:lnTo>
                <a:lnTo>
                  <a:pt x="0" y="212744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448351" y="4643263"/>
            <a:ext cx="1487251" cy="1815959"/>
          </a:xfrm>
          <a:custGeom>
            <a:avLst/>
            <a:gdLst/>
            <a:ahLst/>
            <a:cxnLst/>
            <a:rect l="l" t="t" r="r" b="b"/>
            <a:pathLst>
              <a:path w="2230876" h="2723939">
                <a:moveTo>
                  <a:pt x="0" y="0"/>
                </a:moveTo>
                <a:lnTo>
                  <a:pt x="2230876" y="0"/>
                </a:lnTo>
                <a:lnTo>
                  <a:pt x="2230876" y="2723938"/>
                </a:lnTo>
                <a:lnTo>
                  <a:pt x="0" y="272393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圓角矩形 7"/>
          <p:cNvSpPr/>
          <p:nvPr/>
        </p:nvSpPr>
        <p:spPr>
          <a:xfrm>
            <a:off x="5859380" y="2898992"/>
            <a:ext cx="2743200" cy="889584"/>
          </a:xfrm>
          <a:prstGeom prst="roundRect">
            <a:avLst/>
          </a:prstGeom>
          <a:solidFill>
            <a:srgbClr val="E7E6E6">
              <a:alpha val="7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821331" y="2862883"/>
            <a:ext cx="10662456" cy="8721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從瞭解自己的依附類型開始</a:t>
            </a:r>
            <a:r>
              <a:rPr lang="en-US" altLang="zh-TW" sz="5400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…</a:t>
            </a:r>
            <a:endParaRPr lang="en-US" sz="5400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460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62286" y="-101730"/>
            <a:ext cx="14116574" cy="7061462"/>
            <a:chOff x="0" y="0"/>
            <a:chExt cx="28233148" cy="1412292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4110224" y="0"/>
              <a:ext cx="14122924" cy="14122924"/>
            </a:xfrm>
            <a:custGeom>
              <a:avLst/>
              <a:gdLst/>
              <a:ahLst/>
              <a:cxnLst/>
              <a:rect l="l" t="t" r="r" b="b"/>
              <a:pathLst>
                <a:path w="14122924" h="14122924">
                  <a:moveTo>
                    <a:pt x="0" y="0"/>
                  </a:moveTo>
                  <a:lnTo>
                    <a:pt x="14122924" y="0"/>
                  </a:lnTo>
                  <a:lnTo>
                    <a:pt x="14122924" y="14122924"/>
                  </a:lnTo>
                  <a:lnTo>
                    <a:pt x="0" y="141229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xmlns="" r:embed="rId4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2165567" y="685800"/>
            <a:ext cx="7897992" cy="4644189"/>
            <a:chOff x="0" y="0"/>
            <a:chExt cx="3120194" cy="159330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120194" cy="1593303"/>
            </a:xfrm>
            <a:custGeom>
              <a:avLst/>
              <a:gdLst/>
              <a:ahLst/>
              <a:cxnLst/>
              <a:rect l="l" t="t" r="r" b="b"/>
              <a:pathLst>
                <a:path w="3120194" h="1593303">
                  <a:moveTo>
                    <a:pt x="47051" y="0"/>
                  </a:moveTo>
                  <a:lnTo>
                    <a:pt x="3073143" y="0"/>
                  </a:lnTo>
                  <a:cubicBezTo>
                    <a:pt x="3099129" y="0"/>
                    <a:pt x="3120194" y="21066"/>
                    <a:pt x="3120194" y="47051"/>
                  </a:cubicBezTo>
                  <a:lnTo>
                    <a:pt x="3120194" y="1546252"/>
                  </a:lnTo>
                  <a:cubicBezTo>
                    <a:pt x="3120194" y="1558731"/>
                    <a:pt x="3115237" y="1570698"/>
                    <a:pt x="3106413" y="1579522"/>
                  </a:cubicBezTo>
                  <a:cubicBezTo>
                    <a:pt x="3097589" y="1588346"/>
                    <a:pt x="3085622" y="1593303"/>
                    <a:pt x="3073143" y="1593303"/>
                  </a:cubicBezTo>
                  <a:lnTo>
                    <a:pt x="47051" y="1593303"/>
                  </a:lnTo>
                  <a:cubicBezTo>
                    <a:pt x="21066" y="1593303"/>
                    <a:pt x="0" y="1572238"/>
                    <a:pt x="0" y="1546252"/>
                  </a:cubicBezTo>
                  <a:lnTo>
                    <a:pt x="0" y="47051"/>
                  </a:lnTo>
                  <a:cubicBezTo>
                    <a:pt x="0" y="34573"/>
                    <a:pt x="4957" y="22605"/>
                    <a:pt x="13781" y="13781"/>
                  </a:cubicBezTo>
                  <a:cubicBezTo>
                    <a:pt x="22605" y="4957"/>
                    <a:pt x="34573" y="0"/>
                    <a:pt x="47051" y="0"/>
                  </a:cubicBezTo>
                  <a:close/>
                </a:path>
              </a:pathLst>
            </a:custGeom>
            <a:solidFill>
              <a:srgbClr val="AF1E31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47"/>
                </a:lnSpc>
              </a:pPr>
              <a:endParaRPr sz="1200"/>
            </a:p>
          </p:txBody>
        </p:sp>
      </p:grpSp>
      <p:sp>
        <p:nvSpPr>
          <p:cNvPr id="10" name="Freeform 10"/>
          <p:cNvSpPr/>
          <p:nvPr/>
        </p:nvSpPr>
        <p:spPr>
          <a:xfrm rot="-2370413">
            <a:off x="11013152" y="502713"/>
            <a:ext cx="1039514" cy="2892056"/>
          </a:xfrm>
          <a:custGeom>
            <a:avLst/>
            <a:gdLst/>
            <a:ahLst/>
            <a:cxnLst/>
            <a:rect l="l" t="t" r="r" b="b"/>
            <a:pathLst>
              <a:path w="1559271" h="4338084">
                <a:moveTo>
                  <a:pt x="0" y="0"/>
                </a:moveTo>
                <a:lnTo>
                  <a:pt x="1559271" y="0"/>
                </a:lnTo>
                <a:lnTo>
                  <a:pt x="1559271" y="4338084"/>
                </a:lnTo>
                <a:lnTo>
                  <a:pt x="0" y="43380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1048321">
            <a:off x="9318598" y="2553311"/>
            <a:ext cx="1489922" cy="1460124"/>
          </a:xfrm>
          <a:custGeom>
            <a:avLst/>
            <a:gdLst/>
            <a:ahLst/>
            <a:cxnLst/>
            <a:rect l="l" t="t" r="r" b="b"/>
            <a:pathLst>
              <a:path w="2234883" h="2190186">
                <a:moveTo>
                  <a:pt x="0" y="0"/>
                </a:moveTo>
                <a:lnTo>
                  <a:pt x="2234883" y="0"/>
                </a:lnTo>
                <a:lnTo>
                  <a:pt x="2234883" y="2190186"/>
                </a:lnTo>
                <a:lnTo>
                  <a:pt x="0" y="219018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87596" y="352145"/>
            <a:ext cx="2717870" cy="778301"/>
          </a:xfrm>
          <a:custGeom>
            <a:avLst/>
            <a:gdLst/>
            <a:ahLst/>
            <a:cxnLst/>
            <a:rect l="l" t="t" r="r" b="b"/>
            <a:pathLst>
              <a:path w="4076805" h="1584858">
                <a:moveTo>
                  <a:pt x="0" y="0"/>
                </a:moveTo>
                <a:lnTo>
                  <a:pt x="4076804" y="0"/>
                </a:lnTo>
                <a:lnTo>
                  <a:pt x="4076804" y="1584858"/>
                </a:lnTo>
                <a:lnTo>
                  <a:pt x="0" y="158485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733560">
            <a:off x="607133" y="3498014"/>
            <a:ext cx="1123265" cy="1410813"/>
          </a:xfrm>
          <a:custGeom>
            <a:avLst/>
            <a:gdLst/>
            <a:ahLst/>
            <a:cxnLst/>
            <a:rect l="l" t="t" r="r" b="b"/>
            <a:pathLst>
              <a:path w="1684898" h="2116220">
                <a:moveTo>
                  <a:pt x="0" y="0"/>
                </a:moveTo>
                <a:lnTo>
                  <a:pt x="1684898" y="0"/>
                </a:lnTo>
                <a:lnTo>
                  <a:pt x="1684898" y="2116220"/>
                </a:lnTo>
                <a:lnTo>
                  <a:pt x="0" y="211622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flipH="1">
            <a:off x="10851366" y="3992256"/>
            <a:ext cx="776605" cy="2179944"/>
          </a:xfrm>
          <a:custGeom>
            <a:avLst/>
            <a:gdLst/>
            <a:ahLst/>
            <a:cxnLst/>
            <a:rect l="l" t="t" r="r" b="b"/>
            <a:pathLst>
              <a:path w="1164908" h="3269916">
                <a:moveTo>
                  <a:pt x="1164908" y="0"/>
                </a:moveTo>
                <a:lnTo>
                  <a:pt x="0" y="0"/>
                </a:lnTo>
                <a:lnTo>
                  <a:pt x="0" y="3269916"/>
                </a:lnTo>
                <a:lnTo>
                  <a:pt x="1164908" y="3269916"/>
                </a:lnTo>
                <a:lnTo>
                  <a:pt x="1164908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5"/>
          <p:cNvSpPr txBox="1"/>
          <p:nvPr/>
        </p:nvSpPr>
        <p:spPr>
          <a:xfrm>
            <a:off x="764772" y="5362682"/>
            <a:ext cx="10662456" cy="961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67"/>
              </a:lnSpc>
              <a:spcBef>
                <a:spcPct val="0"/>
              </a:spcBef>
            </a:pPr>
            <a:r>
              <a:rPr lang="zh-TW" altLang="en-US" sz="5334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依附類型的起源</a:t>
            </a:r>
            <a:r>
              <a:rPr lang="en-US" altLang="zh-TW" sz="5334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-</a:t>
            </a:r>
            <a:r>
              <a:rPr lang="zh-TW" altLang="en-US" sz="5334" spc="181" dirty="0" smtClean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陌生人情境試驗</a:t>
            </a:r>
            <a:endParaRPr lang="en-US" sz="5334" spc="181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453563" y="6062874"/>
            <a:ext cx="3284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rgbClr val="AF1E31"/>
                </a:solidFill>
                <a:latin typeface="辰宇落雁體 Thin Monospaced" panose="02000203000000000000" pitchFamily="2" charset="-120"/>
                <a:ea typeface="辰宇落雁體 Thin Monospaced" panose="02000203000000000000" pitchFamily="2" charset="-120"/>
              </a:rPr>
              <a:t>https://youtu.be/eXWolYuViGU</a:t>
            </a:r>
            <a:endParaRPr lang="zh-TW" altLang="en-US" sz="2800" dirty="0">
              <a:solidFill>
                <a:srgbClr val="AF1E31"/>
              </a:solidFill>
              <a:latin typeface="辰宇落雁體 Thin Monospaced" panose="02000203000000000000" pitchFamily="2" charset="-120"/>
              <a:ea typeface="辰宇落雁體 Thin Monospaced" panose="02000203000000000000" pitchFamily="2" charset="-120"/>
            </a:endParaRPr>
          </a:p>
        </p:txBody>
      </p:sp>
      <p:pic>
        <p:nvPicPr>
          <p:cNvPr id="21" name="圖片 20"/>
          <p:cNvPicPr>
            <a:picLocks noChangeAspect="1"/>
          </p:cNvPicPr>
          <p:nvPr/>
        </p:nvPicPr>
        <p:blipFill rotWithShape="1">
          <a:blip r:embed="rId15"/>
          <a:srcRect l="70" r="-143" b="7208"/>
          <a:stretch/>
        </p:blipFill>
        <p:spPr>
          <a:xfrm>
            <a:off x="2346079" y="1120278"/>
            <a:ext cx="7543993" cy="3934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8811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869</Words>
  <Application>Microsoft Office PowerPoint</Application>
  <PresentationFormat>寬螢幕</PresentationFormat>
  <Paragraphs>170</Paragraphs>
  <Slides>28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6" baseType="lpstr">
      <vt:lpstr>Wingdings</vt:lpstr>
      <vt:lpstr>辰宇落雁體 Thin Monospaced</vt:lpstr>
      <vt:lpstr>新細明體</vt:lpstr>
      <vt:lpstr>Arial</vt:lpstr>
      <vt:lpstr>Calibri Light</vt:lpstr>
      <vt:lpstr>Calibri</vt:lpstr>
      <vt:lpstr>翩翩體 繁粗體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53</cp:revision>
  <dcterms:created xsi:type="dcterms:W3CDTF">2023-08-03T03:50:36Z</dcterms:created>
  <dcterms:modified xsi:type="dcterms:W3CDTF">2023-08-22T02:27:00Z</dcterms:modified>
</cp:coreProperties>
</file>